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1" r:id="rId19"/>
    <p:sldId id="274" r:id="rId20"/>
    <p:sldId id="275" r:id="rId21"/>
    <p:sldId id="276" r:id="rId22"/>
  </p:sldIdLst>
  <p:sldSz cx="9144000" cy="5143500" type="screen16x9"/>
  <p:notesSz cx="6858000" cy="9144000"/>
  <p:embeddedFontLst>
    <p:embeddedFont>
      <p:font typeface="Arial Black" pitchFamily="34" charset="0"/>
      <p:bold r:id="rId24"/>
    </p:embeddedFont>
    <p:embeddedFont>
      <p:font typeface="Calibri" pitchFamily="34" charset="0"/>
      <p:regular r:id="rId25"/>
      <p:bold r:id="rId26"/>
      <p:italic r:id="rId27"/>
      <p:boldItalic r:id="rId28"/>
    </p:embeddedFont>
    <p:embeddedFont>
      <p:font typeface="Wingdings 2" pitchFamily="18" charset="2"/>
      <p:regular r:id="rId29"/>
    </p:embeddedFont>
    <p:embeddedFont>
      <p:font typeface="Comic Sans MS" pitchFamily="66" charset="0"/>
      <p:regular r:id="rId30"/>
      <p:bold r:id="rId31"/>
      <p:italic r:id="rId32"/>
      <p:boldItalic r:id="rId33"/>
    </p:embeddedFont>
    <p:embeddedFont>
      <p:font typeface="Pacifico" charset="0"/>
      <p:regular r:id="rId34"/>
    </p:embeddedFont>
    <p:embeddedFont>
      <p:font typeface="Wingdings 3" pitchFamily="18" charset="2"/>
      <p:regular r:id="rId35"/>
    </p:embeddedFont>
    <p:embeddedFont>
      <p:font typeface="Book Antiqua" pitchFamily="18"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6" d="100"/>
          <a:sy n="66" d="100"/>
        </p:scale>
        <p:origin x="-811" y="-77"/>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028700"/>
            <a:ext cx="8229600" cy="13716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7CB97365-EBCA-4027-87D5-99FC1D4DF0BB}" type="datetimeFigureOut">
              <a:rPr lang="en-US" smtClean="0"/>
              <a:pPr/>
              <a:t>6/14/2018</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
        <p:nvSpPr>
          <p:cNvPr id="9" name="Subtitle 8"/>
          <p:cNvSpPr>
            <a:spLocks noGrp="1"/>
          </p:cNvSpPr>
          <p:nvPr>
            <p:ph type="subTitle" idx="1"/>
          </p:nvPr>
        </p:nvSpPr>
        <p:spPr>
          <a:xfrm>
            <a:off x="1371600" y="2498774"/>
            <a:ext cx="6400800" cy="131445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6/14/2018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6/14/2018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pPr marL="0" lvl="0" indent="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CB97365-EBCA-4027-87D5-99FC1D4DF0BB}" type="datetimeFigureOut">
              <a:rPr lang="en-US" smtClean="0"/>
              <a:pPr/>
              <a:t>6/14/2018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457200"/>
            <a:ext cx="7086600" cy="13716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1880840"/>
            <a:ext cx="7086600" cy="1132284"/>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CB97365-EBCA-4027-87D5-99FC1D4DF0BB}" type="datetimeFigureOut">
              <a:rPr lang="en-US" smtClean="0"/>
              <a:pPr/>
              <a:t>6/14/2018</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7924800" y="4812507"/>
            <a:ext cx="762000" cy="273844"/>
          </a:xfrm>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200151"/>
            <a:ext cx="4038600" cy="3394472"/>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6/14/2018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8229600" cy="85725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151335"/>
            <a:ext cx="4040188"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1151335"/>
            <a:ext cx="4041775" cy="563165"/>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71651"/>
            <a:ext cx="4040188"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6" y="1771651"/>
            <a:ext cx="4041775" cy="2822972"/>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7CB97365-EBCA-4027-87D5-99FC1D4DF0BB}" type="datetimeFigureOut">
              <a:rPr lang="en-US" smtClean="0"/>
              <a:pPr/>
              <a:t>6/14/2018</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CB97365-EBCA-4027-87D5-99FC1D4DF0BB}" type="datetimeFigureOut">
              <a:rPr lang="en-US" smtClean="0"/>
              <a:pPr/>
              <a:t>6/14/2018</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B97365-EBCA-4027-87D5-99FC1D4DF0BB}" type="datetimeFigureOut">
              <a:rPr lang="en-US" smtClean="0"/>
              <a:pPr/>
              <a:t>6/14/2018</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1" y="1143001"/>
            <a:ext cx="3008313" cy="3451622"/>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04788"/>
            <a:ext cx="5111750" cy="4389835"/>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7CB97365-EBCA-4027-87D5-99FC1D4DF0BB}" type="datetimeFigureOut">
              <a:rPr lang="en-US" smtClean="0"/>
              <a:pPr/>
              <a:t>6/14/2018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457200"/>
            <a:ext cx="5486400" cy="391716"/>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373981"/>
            <a:ext cx="5486400" cy="29718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875090"/>
            <a:ext cx="5486400" cy="397764"/>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CB97365-EBCA-4027-87D5-99FC1D4DF0BB}" type="datetimeFigureOut">
              <a:rPr lang="en-US" smtClean="0"/>
              <a:pPr/>
              <a:t>6/14/2018</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05979"/>
            <a:ext cx="8229600" cy="85725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200150"/>
            <a:ext cx="8229600" cy="353187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4812507"/>
            <a:ext cx="2133600" cy="273844"/>
          </a:xfrm>
          <a:prstGeom prst="rect">
            <a:avLst/>
          </a:prstGeom>
        </p:spPr>
        <p:txBody>
          <a:bodyPr vert="horz" anchor="b"/>
          <a:lstStyle>
            <a:lvl1pPr algn="l" eaLnBrk="1" latinLnBrk="0" hangingPunct="1">
              <a:defRPr kumimoji="0" sz="1200">
                <a:solidFill>
                  <a:schemeClr val="tx1">
                    <a:shade val="50000"/>
                  </a:schemeClr>
                </a:solidFill>
              </a:defRPr>
            </a:lvl1pPr>
          </a:lstStyle>
          <a:p>
            <a:fld id="{7CB97365-EBCA-4027-87D5-99FC1D4DF0BB}" type="datetimeFigureOut">
              <a:rPr lang="en-US" smtClean="0"/>
              <a:pPr/>
              <a:t>6/14/2018</a:t>
            </a:fld>
            <a:endParaRPr lang="en-US">
              <a:solidFill>
                <a:schemeClr val="tx1">
                  <a:shade val="50000"/>
                </a:schemeClr>
              </a:solidFill>
            </a:endParaRPr>
          </a:p>
        </p:txBody>
      </p:sp>
      <p:sp>
        <p:nvSpPr>
          <p:cNvPr id="3" name="Footer Placeholder 2"/>
          <p:cNvSpPr>
            <a:spLocks noGrp="1"/>
          </p:cNvSpPr>
          <p:nvPr>
            <p:ph type="ftr" sz="quarter" idx="3"/>
          </p:nvPr>
        </p:nvSpPr>
        <p:spPr>
          <a:xfrm>
            <a:off x="3124200" y="4812507"/>
            <a:ext cx="2895600" cy="273844"/>
          </a:xfrm>
          <a:prstGeom prst="rect">
            <a:avLst/>
          </a:prstGeom>
        </p:spPr>
        <p:txBody>
          <a:bodyPr vert="horz" anchor="b"/>
          <a:lstStyle>
            <a:lvl1pPr algn="ctr" eaLnBrk="1" latinLnBrk="0" hangingPunct="1">
              <a:defRPr kumimoji="0" sz="1200">
                <a:solidFill>
                  <a:schemeClr val="tx1">
                    <a:shade val="50000"/>
                  </a:schemeClr>
                </a:solidFill>
              </a:defRPr>
            </a:lvl1pPr>
          </a:lstStyle>
          <a:p>
            <a:endParaRPr kumimoji="0" lang="en-US">
              <a:solidFill>
                <a:schemeClr val="tx1">
                  <a:shade val="50000"/>
                </a:schemeClr>
              </a:solidFill>
            </a:endParaRPr>
          </a:p>
        </p:txBody>
      </p:sp>
      <p:sp>
        <p:nvSpPr>
          <p:cNvPr id="23" name="Slide Number Placeholder 22"/>
          <p:cNvSpPr>
            <a:spLocks noGrp="1"/>
          </p:cNvSpPr>
          <p:nvPr>
            <p:ph type="sldNum" sz="quarter" idx="4"/>
          </p:nvPr>
        </p:nvSpPr>
        <p:spPr>
          <a:xfrm>
            <a:off x="7924800" y="4812507"/>
            <a:ext cx="762000" cy="273844"/>
          </a:xfrm>
          <a:prstGeom prst="rect">
            <a:avLst/>
          </a:prstGeom>
        </p:spPr>
        <p:txBody>
          <a:bodyPr vert="horz" lIns="0" rIns="0" anchor="b"/>
          <a:lstStyle>
            <a:lvl1pPr algn="r" eaLnBrk="1" latinLnBrk="0" hangingPunct="1">
              <a:defRPr kumimoji="0" sz="1200">
                <a:solidFill>
                  <a:schemeClr val="tx1">
                    <a:shade val="50000"/>
                  </a:schemeClr>
                </a:solidFill>
              </a:defRPr>
            </a:lvl1pPr>
          </a:lstStyle>
          <a:p>
            <a:pPr marL="0" lvl="0" indent="0">
              <a:spcBef>
                <a:spcPts val="0"/>
              </a:spcBef>
              <a:spcAft>
                <a:spcPts val="0"/>
              </a:spcAft>
              <a:buNone/>
            </a:pPr>
            <a:fld id="{00000000-1234-1234-1234-123412341234}" type="slidenum">
              <a:rPr lang="en" smtClean="0"/>
              <a:pPr marL="0" lvl="0" indent="0">
                <a:spcBef>
                  <a:spcPts val="0"/>
                </a:spcBef>
                <a:spcAft>
                  <a:spcPts val="0"/>
                </a:spcAft>
                <a:buNone/>
              </a:pPr>
              <a:t>‹#›</a:t>
            </a:fld>
            <a:endParaRPr lang="en"/>
          </a:p>
        </p:txBody>
      </p:sp>
    </p:spTree>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Lst>
  <p:hf sldNum="0" hdr="0" ftr="0" dt="0"/>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226375"/>
            <a:ext cx="8520600" cy="1287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b="1">
                <a:solidFill>
                  <a:srgbClr val="990000"/>
                </a:solidFill>
              </a:rPr>
              <a:t>INTRODUCTION</a:t>
            </a:r>
            <a:endParaRPr b="1">
              <a:solidFill>
                <a:srgbClr val="990000"/>
              </a:solidFill>
            </a:endParaRPr>
          </a:p>
        </p:txBody>
      </p:sp>
      <p:sp>
        <p:nvSpPr>
          <p:cNvPr id="55" name="Shape 55"/>
          <p:cNvSpPr txBox="1">
            <a:spLocks noGrp="1"/>
          </p:cNvSpPr>
          <p:nvPr>
            <p:ph type="subTitle" idx="1"/>
          </p:nvPr>
        </p:nvSpPr>
        <p:spPr>
          <a:xfrm>
            <a:off x="0" y="2018450"/>
            <a:ext cx="9144000" cy="2902500"/>
          </a:xfrm>
          <a:prstGeom prst="rect">
            <a:avLst/>
          </a:prstGeom>
        </p:spPr>
        <p:txBody>
          <a:bodyPr spcFirstLastPara="1" wrap="square" lIns="91425" tIns="91425" rIns="91425" bIns="91425" anchor="t" anchorCtr="0">
            <a:noAutofit/>
          </a:bodyPr>
          <a:lstStyle/>
          <a:p>
            <a:pPr lvl="0" algn="l">
              <a:spcBef>
                <a:spcPts val="0"/>
              </a:spcBef>
            </a:pPr>
            <a:r>
              <a:rPr lang="en" sz="4000" b="1" u="sng" dirty="0">
                <a:solidFill>
                  <a:schemeClr val="bg1">
                    <a:lumMod val="95000"/>
                    <a:lumOff val="5000"/>
                  </a:schemeClr>
                </a:solidFill>
                <a:latin typeface="Arial Black" pitchFamily="34" charset="0"/>
              </a:rPr>
              <a:t>Topic</a:t>
            </a:r>
            <a:r>
              <a:rPr lang="en" sz="4000" b="1" u="sng" dirty="0" smtClean="0">
                <a:solidFill>
                  <a:schemeClr val="bg1">
                    <a:lumMod val="95000"/>
                    <a:lumOff val="5000"/>
                  </a:schemeClr>
                </a:solidFill>
                <a:latin typeface="Arial Black" pitchFamily="34" charset="0"/>
              </a:rPr>
              <a:t>:-</a:t>
            </a:r>
            <a:r>
              <a:rPr lang="en" sz="4000" dirty="0" smtClean="0">
                <a:solidFill>
                  <a:schemeClr val="bg1">
                    <a:lumMod val="95000"/>
                    <a:lumOff val="5000"/>
                  </a:schemeClr>
                </a:solidFill>
                <a:latin typeface="Arial Black" pitchFamily="34" charset="0"/>
              </a:rPr>
              <a:t> </a:t>
            </a:r>
            <a:r>
              <a:rPr lang="en-GB" sz="4000" dirty="0" smtClean="0">
                <a:solidFill>
                  <a:schemeClr val="accent1">
                    <a:lumMod val="60000"/>
                    <a:lumOff val="40000"/>
                  </a:schemeClr>
                </a:solidFill>
                <a:latin typeface="Calibri" pitchFamily="34" charset="0"/>
                <a:cs typeface="Calibri" pitchFamily="34" charset="0"/>
              </a:rPr>
              <a:t>Demonstration of Components of</a:t>
            </a:r>
          </a:p>
          <a:p>
            <a:pPr lvl="0" algn="l">
              <a:spcBef>
                <a:spcPts val="0"/>
              </a:spcBef>
            </a:pPr>
            <a:r>
              <a:rPr lang="en-GB" sz="4000" dirty="0" smtClean="0">
                <a:solidFill>
                  <a:schemeClr val="accent1">
                    <a:lumMod val="60000"/>
                    <a:lumOff val="40000"/>
                  </a:schemeClr>
                </a:solidFill>
                <a:latin typeface="Calibri" pitchFamily="34" charset="0"/>
                <a:cs typeface="Calibri" pitchFamily="34" charset="0"/>
              </a:rPr>
              <a:t>                    </a:t>
            </a:r>
            <a:r>
              <a:rPr lang="en-GB" sz="4000" dirty="0" err="1" smtClean="0">
                <a:solidFill>
                  <a:schemeClr val="accent1">
                    <a:lumMod val="60000"/>
                    <a:lumOff val="40000"/>
                  </a:schemeClr>
                </a:solidFill>
                <a:latin typeface="Calibri" pitchFamily="34" charset="0"/>
                <a:cs typeface="Calibri" pitchFamily="34" charset="0"/>
              </a:rPr>
              <a:t>i</a:t>
            </a:r>
            <a:r>
              <a:rPr lang="en-GB" sz="4000" dirty="0" smtClean="0">
                <a:solidFill>
                  <a:schemeClr val="accent1">
                    <a:lumMod val="60000"/>
                    <a:lumOff val="40000"/>
                  </a:schemeClr>
                </a:solidFill>
                <a:latin typeface="Calibri" pitchFamily="34" charset="0"/>
                <a:cs typeface="Calibri" pitchFamily="34" charset="0"/>
              </a:rPr>
              <a:t>) Smart Phone</a:t>
            </a:r>
          </a:p>
          <a:p>
            <a:pPr lvl="0" algn="l">
              <a:spcBef>
                <a:spcPts val="0"/>
              </a:spcBef>
            </a:pPr>
            <a:r>
              <a:rPr lang="en-GB" sz="4000" dirty="0" smtClean="0">
                <a:solidFill>
                  <a:schemeClr val="accent1">
                    <a:lumMod val="60000"/>
                    <a:lumOff val="40000"/>
                  </a:schemeClr>
                </a:solidFill>
                <a:latin typeface="Calibri" pitchFamily="34" charset="0"/>
                <a:cs typeface="Calibri" pitchFamily="34" charset="0"/>
              </a:rPr>
              <a:t>                   ii) </a:t>
            </a:r>
            <a:r>
              <a:rPr lang="en-GB" sz="4000" dirty="0" err="1" smtClean="0">
                <a:solidFill>
                  <a:schemeClr val="accent1">
                    <a:lumMod val="60000"/>
                    <a:lumOff val="40000"/>
                  </a:schemeClr>
                </a:solidFill>
                <a:latin typeface="Calibri" pitchFamily="34" charset="0"/>
                <a:cs typeface="Calibri" pitchFamily="34" charset="0"/>
              </a:rPr>
              <a:t>i</a:t>
            </a:r>
            <a:r>
              <a:rPr lang="en-GB" sz="4000" dirty="0" smtClean="0">
                <a:solidFill>
                  <a:schemeClr val="accent1">
                    <a:lumMod val="60000"/>
                    <a:lumOff val="40000"/>
                  </a:schemeClr>
                </a:solidFill>
                <a:latin typeface="Calibri" pitchFamily="34" charset="0"/>
                <a:cs typeface="Calibri" pitchFamily="34" charset="0"/>
              </a:rPr>
              <a:t>-Pad </a:t>
            </a:r>
          </a:p>
          <a:p>
            <a:pPr lvl="0" algn="l">
              <a:spcBef>
                <a:spcPts val="0"/>
              </a:spcBef>
            </a:pPr>
            <a:r>
              <a:rPr lang="en-GB" sz="4000" u="sng" dirty="0" smtClean="0">
                <a:solidFill>
                  <a:schemeClr val="bg1">
                    <a:lumMod val="95000"/>
                    <a:lumOff val="5000"/>
                  </a:schemeClr>
                </a:solidFill>
                <a:latin typeface="Arial Black" pitchFamily="34" charset="0"/>
                <a:cs typeface="Calibri" pitchFamily="34" charset="0"/>
              </a:rPr>
              <a:t>Name:-</a:t>
            </a:r>
            <a:r>
              <a:rPr lang="en-GB" sz="4000" dirty="0" smtClean="0">
                <a:solidFill>
                  <a:schemeClr val="bg1">
                    <a:lumMod val="95000"/>
                    <a:lumOff val="5000"/>
                  </a:schemeClr>
                </a:solidFill>
                <a:latin typeface="Arial Black" pitchFamily="34" charset="0"/>
                <a:cs typeface="Calibri" pitchFamily="34" charset="0"/>
              </a:rPr>
              <a:t> </a:t>
            </a:r>
            <a:r>
              <a:rPr lang="en-GB" sz="4000" dirty="0" err="1" smtClean="0">
                <a:solidFill>
                  <a:schemeClr val="accent1">
                    <a:lumMod val="60000"/>
                    <a:lumOff val="40000"/>
                  </a:schemeClr>
                </a:solidFill>
                <a:latin typeface="Calibri" pitchFamily="34" charset="0"/>
                <a:cs typeface="Calibri" pitchFamily="34" charset="0"/>
              </a:rPr>
              <a:t>Parth</a:t>
            </a:r>
            <a:r>
              <a:rPr lang="en-GB" sz="4000" dirty="0" smtClean="0">
                <a:solidFill>
                  <a:schemeClr val="accent1">
                    <a:lumMod val="60000"/>
                    <a:lumOff val="40000"/>
                  </a:schemeClr>
                </a:solidFill>
                <a:latin typeface="Calibri" pitchFamily="34" charset="0"/>
                <a:cs typeface="Calibri" pitchFamily="34" charset="0"/>
              </a:rPr>
              <a:t> </a:t>
            </a:r>
            <a:r>
              <a:rPr lang="en-GB" sz="4000" dirty="0" err="1" smtClean="0">
                <a:solidFill>
                  <a:schemeClr val="accent1">
                    <a:lumMod val="60000"/>
                    <a:lumOff val="40000"/>
                  </a:schemeClr>
                </a:solidFill>
                <a:latin typeface="Calibri" pitchFamily="34" charset="0"/>
                <a:cs typeface="Calibri" pitchFamily="34" charset="0"/>
              </a:rPr>
              <a:t>Agarwal</a:t>
            </a:r>
            <a:endParaRPr lang="en-GB" sz="4000" dirty="0" smtClean="0">
              <a:solidFill>
                <a:schemeClr val="accent1">
                  <a:lumMod val="60000"/>
                  <a:lumOff val="40000"/>
                </a:schemeClr>
              </a:solidFill>
              <a:latin typeface="Calibri" pitchFamily="34" charset="0"/>
              <a:cs typeface="Calibri" pitchFamily="34" charset="0"/>
            </a:endParaRPr>
          </a:p>
          <a:p>
            <a:pPr lvl="0" algn="l">
              <a:spcBef>
                <a:spcPts val="0"/>
              </a:spcBef>
            </a:pPr>
            <a:endParaRPr sz="4000">
              <a:solidFill>
                <a:schemeClr val="accent1">
                  <a:lumMod val="60000"/>
                  <a:lumOff val="40000"/>
                </a:schemeClr>
              </a:solidFill>
              <a:highlight>
                <a:srgbClr val="B6D7A8"/>
              </a:highlight>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p:nvPr/>
        </p:nvSpPr>
        <p:spPr>
          <a:xfrm>
            <a:off x="0" y="0"/>
            <a:ext cx="9144000" cy="2182500"/>
          </a:xfrm>
          <a:prstGeom prst="rect">
            <a:avLst/>
          </a:prstGeom>
          <a:noFill/>
          <a:ln>
            <a:noFill/>
          </a:ln>
        </p:spPr>
        <p:txBody>
          <a:bodyPr spcFirstLastPara="1" wrap="square" lIns="91425" tIns="91425" rIns="91425" bIns="91425" anchor="ctr" anchorCtr="0">
            <a:noAutofit/>
          </a:bodyPr>
          <a:lstStyle/>
          <a:p>
            <a:pPr marL="0" lvl="0" indent="0" rtl="0">
              <a:lnSpc>
                <a:spcPct val="139024"/>
              </a:lnSpc>
              <a:spcBef>
                <a:spcPts val="2300"/>
              </a:spcBef>
              <a:spcAft>
                <a:spcPts val="0"/>
              </a:spcAft>
              <a:buNone/>
            </a:pPr>
            <a:r>
              <a:rPr lang="en" sz="2400" b="1" u="sng" dirty="0">
                <a:solidFill>
                  <a:srgbClr val="222222"/>
                </a:solidFill>
              </a:rPr>
              <a:t>6. Sensors:-</a:t>
            </a:r>
            <a:endParaRPr sz="2400" b="1" u="sng">
              <a:solidFill>
                <a:srgbClr val="222222"/>
              </a:solidFill>
            </a:endParaRPr>
          </a:p>
          <a:p>
            <a:pPr marL="0" lvl="0" indent="0" rtl="0">
              <a:lnSpc>
                <a:spcPct val="173076"/>
              </a:lnSpc>
              <a:spcBef>
                <a:spcPts val="1500"/>
              </a:spcBef>
              <a:spcAft>
                <a:spcPts val="1800"/>
              </a:spcAft>
              <a:buNone/>
            </a:pPr>
            <a:r>
              <a:rPr lang="en" sz="1600" dirty="0">
                <a:solidFill>
                  <a:schemeClr val="bg1">
                    <a:lumMod val="85000"/>
                    <a:lumOff val="15000"/>
                  </a:schemeClr>
                </a:solidFill>
                <a:latin typeface="Calibri" pitchFamily="34" charset="0"/>
                <a:cs typeface="Calibri" pitchFamily="34" charset="0"/>
              </a:rPr>
              <a:t>There are five main sensors in a smartphone that allow it to give you that functionality of a ‘touch-enabled smart device’. The names of all these sensors and their importance have been detailed below</a:t>
            </a:r>
            <a:r>
              <a:rPr lang="en" i="1" dirty="0">
                <a:solidFill>
                  <a:schemeClr val="bg1">
                    <a:lumMod val="85000"/>
                    <a:lumOff val="15000"/>
                  </a:schemeClr>
                </a:solidFill>
              </a:rPr>
              <a:t>:</a:t>
            </a:r>
            <a:endParaRPr i="1">
              <a:solidFill>
                <a:schemeClr val="bg1">
                  <a:lumMod val="85000"/>
                  <a:lumOff val="15000"/>
                </a:schemeClr>
              </a:solidFill>
            </a:endParaRPr>
          </a:p>
        </p:txBody>
      </p:sp>
      <p:sp>
        <p:nvSpPr>
          <p:cNvPr id="115" name="Shape 115"/>
          <p:cNvSpPr txBox="1"/>
          <p:nvPr/>
        </p:nvSpPr>
        <p:spPr>
          <a:xfrm>
            <a:off x="0" y="1726525"/>
            <a:ext cx="9003900" cy="3340800"/>
          </a:xfrm>
          <a:prstGeom prst="rect">
            <a:avLst/>
          </a:prstGeom>
          <a:noFill/>
          <a:ln>
            <a:noFill/>
          </a:ln>
        </p:spPr>
        <p:txBody>
          <a:bodyPr spcFirstLastPara="1" wrap="square" lIns="91425" tIns="91425" rIns="91425" bIns="91425" anchor="ctr" anchorCtr="0">
            <a:noAutofit/>
          </a:bodyPr>
          <a:lstStyle/>
          <a:p>
            <a:pPr marL="660400" lvl="0" indent="-311150" rtl="0">
              <a:lnSpc>
                <a:spcPct val="138461"/>
              </a:lnSpc>
              <a:spcBef>
                <a:spcPts val="0"/>
              </a:spcBef>
              <a:spcAft>
                <a:spcPts val="0"/>
              </a:spcAft>
              <a:buClr>
                <a:srgbClr val="444444"/>
              </a:buClr>
              <a:buSzPts val="1300"/>
              <a:buAutoNum type="arabicPeriod"/>
            </a:pPr>
            <a:r>
              <a:rPr lang="en" b="1" u="sng" dirty="0"/>
              <a:t>Accelerometer: </a:t>
            </a:r>
            <a:r>
              <a:rPr lang="en" dirty="0">
                <a:solidFill>
                  <a:schemeClr val="tx2">
                    <a:lumMod val="60000"/>
                    <a:lumOff val="40000"/>
                  </a:schemeClr>
                </a:solidFill>
                <a:latin typeface="Calibri" pitchFamily="34" charset="0"/>
                <a:cs typeface="Calibri" pitchFamily="34" charset="0"/>
              </a:rPr>
              <a:t>Used by apps to detect the orientation of the device and its movements, as well as allow features like shaking the phone to change music.</a:t>
            </a:r>
            <a:endParaRPr>
              <a:solidFill>
                <a:schemeClr val="tx2">
                  <a:lumMod val="60000"/>
                  <a:lumOff val="40000"/>
                </a:schemeClr>
              </a:solidFill>
              <a:latin typeface="Calibri" pitchFamily="34" charset="0"/>
              <a:cs typeface="Calibri" pitchFamily="34" charset="0"/>
            </a:endParaRPr>
          </a:p>
          <a:p>
            <a:pPr marL="660400" lvl="0" indent="-311150" rtl="0">
              <a:lnSpc>
                <a:spcPct val="138461"/>
              </a:lnSpc>
              <a:spcBef>
                <a:spcPts val="0"/>
              </a:spcBef>
              <a:spcAft>
                <a:spcPts val="0"/>
              </a:spcAft>
              <a:buClr>
                <a:srgbClr val="444444"/>
              </a:buClr>
              <a:buSzPts val="1300"/>
              <a:buAutoNum type="arabicPeriod"/>
            </a:pPr>
            <a:r>
              <a:rPr lang="en" b="1" u="sng" dirty="0"/>
              <a:t>Gyroscope:</a:t>
            </a:r>
            <a:r>
              <a:rPr lang="en" sz="1300" dirty="0">
                <a:solidFill>
                  <a:srgbClr val="444444"/>
                </a:solidFill>
              </a:rPr>
              <a:t> </a:t>
            </a:r>
            <a:r>
              <a:rPr lang="en" dirty="0">
                <a:solidFill>
                  <a:schemeClr val="tx2">
                    <a:lumMod val="40000"/>
                    <a:lumOff val="60000"/>
                  </a:schemeClr>
                </a:solidFill>
                <a:latin typeface="Calibri" pitchFamily="34" charset="0"/>
                <a:cs typeface="Calibri" pitchFamily="34" charset="0"/>
              </a:rPr>
              <a:t>Works with the Accelerometer to detect the rotation of your phone, for features like tilting phone to play racing games or to watch a movie.</a:t>
            </a:r>
            <a:endParaRPr>
              <a:solidFill>
                <a:schemeClr val="tx2">
                  <a:lumMod val="40000"/>
                  <a:lumOff val="60000"/>
                </a:schemeClr>
              </a:solidFill>
              <a:latin typeface="Calibri" pitchFamily="34" charset="0"/>
              <a:cs typeface="Calibri" pitchFamily="34" charset="0"/>
            </a:endParaRPr>
          </a:p>
          <a:p>
            <a:pPr marL="660400" lvl="0" indent="-311150" rtl="0">
              <a:lnSpc>
                <a:spcPct val="138461"/>
              </a:lnSpc>
              <a:spcBef>
                <a:spcPts val="0"/>
              </a:spcBef>
              <a:spcAft>
                <a:spcPts val="0"/>
              </a:spcAft>
              <a:buClr>
                <a:srgbClr val="444444"/>
              </a:buClr>
              <a:buSzPts val="1300"/>
              <a:buAutoNum type="arabicPeriod"/>
            </a:pPr>
            <a:r>
              <a:rPr lang="en" b="1" u="sng" dirty="0"/>
              <a:t>Digital Compass:</a:t>
            </a:r>
            <a:r>
              <a:rPr lang="en" sz="1300" dirty="0">
                <a:solidFill>
                  <a:srgbClr val="444444"/>
                </a:solidFill>
              </a:rPr>
              <a:t> </a:t>
            </a:r>
            <a:r>
              <a:rPr lang="en" dirty="0">
                <a:solidFill>
                  <a:schemeClr val="tx2">
                    <a:lumMod val="40000"/>
                    <a:lumOff val="60000"/>
                  </a:schemeClr>
                </a:solidFill>
                <a:latin typeface="Calibri" pitchFamily="34" charset="0"/>
                <a:cs typeface="Calibri" pitchFamily="34" charset="0"/>
              </a:rPr>
              <a:t>Helps the phone to find the North direction, for map/navigation purposes</a:t>
            </a:r>
            <a:r>
              <a:rPr lang="en" sz="1300" dirty="0">
                <a:solidFill>
                  <a:srgbClr val="444444"/>
                </a:solidFill>
              </a:rPr>
              <a:t>.</a:t>
            </a:r>
            <a:endParaRPr sz="1300">
              <a:solidFill>
                <a:srgbClr val="444444"/>
              </a:solidFill>
            </a:endParaRPr>
          </a:p>
          <a:p>
            <a:pPr marL="660400" lvl="0" indent="-311150" rtl="0">
              <a:lnSpc>
                <a:spcPct val="138461"/>
              </a:lnSpc>
              <a:spcBef>
                <a:spcPts val="0"/>
              </a:spcBef>
              <a:spcAft>
                <a:spcPts val="0"/>
              </a:spcAft>
              <a:buClr>
                <a:srgbClr val="444444"/>
              </a:buClr>
              <a:buSzPts val="1300"/>
              <a:buAutoNum type="arabicPeriod"/>
            </a:pPr>
            <a:r>
              <a:rPr lang="en" b="1" u="sng" dirty="0"/>
              <a:t>Ambient Light Sensor: </a:t>
            </a:r>
            <a:r>
              <a:rPr lang="en" dirty="0">
                <a:solidFill>
                  <a:schemeClr val="tx2">
                    <a:lumMod val="40000"/>
                    <a:lumOff val="60000"/>
                  </a:schemeClr>
                </a:solidFill>
                <a:latin typeface="Calibri" pitchFamily="34" charset="0"/>
                <a:cs typeface="Calibri" pitchFamily="34" charset="0"/>
              </a:rPr>
              <a:t>This sensor is automatically able to set the screen brightness based on the surrounding light, and helps conserve battery life. This would also explain why your smartphone’s brightness is reduced in low-light environments, so it helps to reduce the strain on your eyes.</a:t>
            </a:r>
            <a:endParaRPr>
              <a:solidFill>
                <a:schemeClr val="tx2">
                  <a:lumMod val="40000"/>
                  <a:lumOff val="60000"/>
                </a:schemeClr>
              </a:solidFill>
              <a:latin typeface="Calibri" pitchFamily="34" charset="0"/>
              <a:cs typeface="Calibri" pitchFamily="34" charset="0"/>
            </a:endParaRPr>
          </a:p>
          <a:p>
            <a:pPr marL="660400" lvl="0" indent="-311150" rtl="0">
              <a:lnSpc>
                <a:spcPct val="138461"/>
              </a:lnSpc>
              <a:spcBef>
                <a:spcPts val="0"/>
              </a:spcBef>
              <a:spcAft>
                <a:spcPts val="0"/>
              </a:spcAft>
              <a:buClr>
                <a:srgbClr val="444444"/>
              </a:buClr>
              <a:buSzPts val="1300"/>
              <a:buAutoNum type="arabicPeriod"/>
            </a:pPr>
            <a:r>
              <a:rPr lang="en" b="1" u="sng" dirty="0"/>
              <a:t>Proximity Sensor:</a:t>
            </a:r>
            <a:r>
              <a:rPr lang="en" sz="1300" dirty="0">
                <a:solidFill>
                  <a:srgbClr val="444444"/>
                </a:solidFill>
              </a:rPr>
              <a:t> </a:t>
            </a:r>
            <a:r>
              <a:rPr lang="en" dirty="0">
                <a:solidFill>
                  <a:schemeClr val="tx2">
                    <a:lumMod val="40000"/>
                    <a:lumOff val="60000"/>
                  </a:schemeClr>
                </a:solidFill>
                <a:latin typeface="Calibri" pitchFamily="34" charset="0"/>
                <a:cs typeface="Calibri" pitchFamily="34" charset="0"/>
              </a:rPr>
              <a:t>During a call, if the device is brought near your ears, it automatically locks the screen to prevent unwanted touch commands.</a:t>
            </a:r>
            <a:endParaRPr>
              <a:solidFill>
                <a:schemeClr val="tx2">
                  <a:lumMod val="40000"/>
                  <a:lumOff val="6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3585479" y="927776"/>
            <a:ext cx="5378875" cy="3658775"/>
          </a:xfrm>
          <a:prstGeom prst="rect">
            <a:avLst/>
          </a:prstGeom>
          <a:noFill/>
          <a:ln>
            <a:noFill/>
          </a:ln>
        </p:spPr>
      </p:pic>
      <p:sp>
        <p:nvSpPr>
          <p:cNvPr id="123" name="Shape 123"/>
          <p:cNvSpPr txBox="1"/>
          <p:nvPr/>
        </p:nvSpPr>
        <p:spPr>
          <a:xfrm>
            <a:off x="5290000" y="113950"/>
            <a:ext cx="3515700" cy="699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3000">
                <a:solidFill>
                  <a:schemeClr val="dk1"/>
                </a:solidFill>
              </a:rPr>
              <a:t>       </a:t>
            </a:r>
            <a:r>
              <a:rPr lang="en" sz="3000" b="1" u="sng">
                <a:solidFill>
                  <a:schemeClr val="dk1"/>
                </a:solidFill>
              </a:rPr>
              <a:t>ii) i-Pad:-</a:t>
            </a:r>
            <a:endParaRPr sz="3000" b="1" u="sng">
              <a:solidFill>
                <a:schemeClr val="dk1"/>
              </a:solidFill>
            </a:endParaRPr>
          </a:p>
        </p:txBody>
      </p:sp>
      <p:sp>
        <p:nvSpPr>
          <p:cNvPr id="6" name="Rectangle 5"/>
          <p:cNvSpPr/>
          <p:nvPr/>
        </p:nvSpPr>
        <p:spPr>
          <a:xfrm>
            <a:off x="144683" y="0"/>
            <a:ext cx="4572000" cy="5227691"/>
          </a:xfrm>
          <a:prstGeom prst="rect">
            <a:avLst/>
          </a:prstGeom>
        </p:spPr>
        <p:txBody>
          <a:bodyPr wrap="square">
            <a:spAutoFit/>
          </a:bodyPr>
          <a:lstStyle/>
          <a:p>
            <a:r>
              <a:rPr lang="en-GB" sz="1800" dirty="0" smtClean="0">
                <a:solidFill>
                  <a:schemeClr val="accent5">
                    <a:lumMod val="50000"/>
                  </a:schemeClr>
                </a:solidFill>
                <a:latin typeface="Calibri" pitchFamily="34" charset="0"/>
                <a:cs typeface="Calibri" pitchFamily="34" charset="0"/>
              </a:rPr>
              <a:t>Apple Inc.’s latest </a:t>
            </a:r>
            <a:r>
              <a:rPr lang="en-GB" sz="1800" dirty="0" err="1" smtClean="0">
                <a:solidFill>
                  <a:schemeClr val="accent5">
                    <a:lumMod val="50000"/>
                  </a:schemeClr>
                </a:solidFill>
                <a:latin typeface="Calibri" pitchFamily="34" charset="0"/>
                <a:cs typeface="Calibri" pitchFamily="34" charset="0"/>
              </a:rPr>
              <a:t>iPad</a:t>
            </a:r>
            <a:r>
              <a:rPr lang="en-GB" sz="1800" dirty="0" smtClean="0">
                <a:solidFill>
                  <a:schemeClr val="accent5">
                    <a:lumMod val="50000"/>
                  </a:schemeClr>
                </a:solidFill>
                <a:latin typeface="Calibri" pitchFamily="34" charset="0"/>
                <a:cs typeface="Calibri" pitchFamily="34" charset="0"/>
              </a:rPr>
              <a:t> includes chips made by Broadcom Corp., Qualcomm Inc.</a:t>
            </a:r>
          </a:p>
          <a:p>
            <a:r>
              <a:rPr lang="en-GB" sz="1800" dirty="0" smtClean="0">
                <a:solidFill>
                  <a:schemeClr val="accent5">
                    <a:lumMod val="50000"/>
                  </a:schemeClr>
                </a:solidFill>
                <a:latin typeface="Calibri" pitchFamily="34" charset="0"/>
                <a:cs typeface="Calibri" pitchFamily="34" charset="0"/>
              </a:rPr>
              <a:t>and Elide Memory Inc., the gadget-repair site </a:t>
            </a:r>
            <a:r>
              <a:rPr lang="en-GB" sz="1800" dirty="0" err="1" smtClean="0">
                <a:solidFill>
                  <a:schemeClr val="accent5">
                    <a:lumMod val="50000"/>
                  </a:schemeClr>
                </a:solidFill>
                <a:latin typeface="Calibri" pitchFamily="34" charset="0"/>
                <a:cs typeface="Calibri" pitchFamily="34" charset="0"/>
              </a:rPr>
              <a:t>iFixit</a:t>
            </a:r>
            <a:r>
              <a:rPr lang="en-GB" sz="1800" dirty="0" smtClean="0">
                <a:solidFill>
                  <a:schemeClr val="accent5">
                    <a:lumMod val="50000"/>
                  </a:schemeClr>
                </a:solidFill>
                <a:latin typeface="Calibri" pitchFamily="34" charset="0"/>
                <a:cs typeface="Calibri" pitchFamily="34" charset="0"/>
              </a:rPr>
              <a:t> reported after taking apart the tablet. </a:t>
            </a:r>
          </a:p>
          <a:p>
            <a:r>
              <a:rPr lang="en-GB" sz="1800" dirty="0" err="1" smtClean="0">
                <a:solidFill>
                  <a:schemeClr val="accent5">
                    <a:lumMod val="50000"/>
                  </a:schemeClr>
                </a:solidFill>
                <a:latin typeface="Calibri" pitchFamily="34" charset="0"/>
                <a:cs typeface="Calibri" pitchFamily="34" charset="0"/>
              </a:rPr>
              <a:t>IFixit</a:t>
            </a:r>
            <a:r>
              <a:rPr lang="en-GB" sz="1800" dirty="0" smtClean="0">
                <a:solidFill>
                  <a:schemeClr val="accent5">
                    <a:lumMod val="50000"/>
                  </a:schemeClr>
                </a:solidFill>
                <a:latin typeface="Calibri" pitchFamily="34" charset="0"/>
                <a:cs typeface="Calibri" pitchFamily="34" charset="0"/>
              </a:rPr>
              <a:t> also said the new device, as expected, includes a high-resolution display made by Samsung </a:t>
            </a:r>
          </a:p>
          <a:p>
            <a:r>
              <a:rPr lang="en-GB" sz="1800" dirty="0" smtClean="0">
                <a:solidFill>
                  <a:schemeClr val="accent5">
                    <a:lumMod val="50000"/>
                  </a:schemeClr>
                </a:solidFill>
                <a:latin typeface="Calibri" pitchFamily="34" charset="0"/>
                <a:cs typeface="Calibri" pitchFamily="34" charset="0"/>
              </a:rPr>
              <a:t>Electronics Co.</a:t>
            </a:r>
          </a:p>
          <a:p>
            <a:r>
              <a:rPr lang="en-GB" sz="1800" dirty="0" smtClean="0">
                <a:solidFill>
                  <a:schemeClr val="accent5">
                    <a:lumMod val="50000"/>
                  </a:schemeClr>
                </a:solidFill>
                <a:latin typeface="Calibri" pitchFamily="34" charset="0"/>
                <a:cs typeface="Calibri" pitchFamily="34" charset="0"/>
              </a:rPr>
              <a:t>The newest version of the popular tablet device went on sale in some retail stores in Australia </a:t>
            </a:r>
          </a:p>
          <a:p>
            <a:r>
              <a:rPr lang="en-GB" sz="1800" dirty="0" smtClean="0">
                <a:solidFill>
                  <a:schemeClr val="accent5">
                    <a:lumMod val="50000"/>
                  </a:schemeClr>
                </a:solidFill>
                <a:latin typeface="Calibri" pitchFamily="34" charset="0"/>
                <a:cs typeface="Calibri" pitchFamily="34" charset="0"/>
              </a:rPr>
              <a:t>to lines of eager customers hoping to be among the first to own the device. The new </a:t>
            </a:r>
            <a:r>
              <a:rPr lang="en-GB" sz="1800" dirty="0" err="1" smtClean="0">
                <a:solidFill>
                  <a:schemeClr val="accent5">
                    <a:lumMod val="50000"/>
                  </a:schemeClr>
                </a:solidFill>
                <a:latin typeface="Calibri" pitchFamily="34" charset="0"/>
                <a:cs typeface="Calibri" pitchFamily="34" charset="0"/>
              </a:rPr>
              <a:t>iPad</a:t>
            </a:r>
            <a:r>
              <a:rPr lang="en-GB" sz="1800" dirty="0" smtClean="0">
                <a:solidFill>
                  <a:schemeClr val="accent5">
                    <a:lumMod val="50000"/>
                  </a:schemeClr>
                </a:solidFill>
                <a:latin typeface="Calibri" pitchFamily="34" charset="0"/>
                <a:cs typeface="Calibri" pitchFamily="34" charset="0"/>
              </a:rPr>
              <a:t> sports</a:t>
            </a:r>
          </a:p>
          <a:p>
            <a:r>
              <a:rPr lang="en-GB" sz="1800" dirty="0" smtClean="0">
                <a:solidFill>
                  <a:schemeClr val="accent5">
                    <a:lumMod val="50000"/>
                  </a:schemeClr>
                </a:solidFill>
                <a:latin typeface="Calibri" pitchFamily="34" charset="0"/>
                <a:cs typeface="Calibri" pitchFamily="34" charset="0"/>
              </a:rPr>
              <a:t>a speedier Apple-designed processor, a sharper screen and next-generation wireless Internet</a:t>
            </a:r>
          </a:p>
          <a:p>
            <a:r>
              <a:rPr lang="en-GB" sz="1800" dirty="0" smtClean="0">
                <a:solidFill>
                  <a:schemeClr val="accent5">
                    <a:lumMod val="50000"/>
                  </a:schemeClr>
                </a:solidFill>
                <a:latin typeface="Calibri" pitchFamily="34" charset="0"/>
                <a:cs typeface="Calibri" pitchFamily="34" charset="0"/>
              </a:rPr>
              <a:t>connections, known as 4G LTE.</a:t>
            </a:r>
            <a:endParaRPr lang="en-GB" sz="1800" dirty="0">
              <a:solidFill>
                <a:schemeClr val="accent5">
                  <a:lumMod val="5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a:blip r:embed="rId3">
            <a:alphaModFix/>
          </a:blip>
          <a:stretch>
            <a:fillRect/>
          </a:stretch>
        </p:blipFill>
        <p:spPr>
          <a:xfrm>
            <a:off x="130225" y="152400"/>
            <a:ext cx="8936000" cy="483870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Related image"/>
          <p:cNvPicPr>
            <a:picLocks noChangeAspect="1" noChangeArrowheads="1"/>
          </p:cNvPicPr>
          <p:nvPr/>
        </p:nvPicPr>
        <p:blipFill>
          <a:blip r:embed="rId2"/>
          <a:srcRect/>
          <a:stretch>
            <a:fillRect/>
          </a:stretch>
        </p:blipFill>
        <p:spPr bwMode="auto">
          <a:xfrm>
            <a:off x="5653550" y="813383"/>
            <a:ext cx="3248025" cy="3084513"/>
          </a:xfrm>
          <a:prstGeom prst="rect">
            <a:avLst/>
          </a:prstGeom>
          <a:noFill/>
        </p:spPr>
      </p:pic>
      <p:sp>
        <p:nvSpPr>
          <p:cNvPr id="5" name="Rectangle 4"/>
          <p:cNvSpPr/>
          <p:nvPr/>
        </p:nvSpPr>
        <p:spPr>
          <a:xfrm>
            <a:off x="225706" y="178700"/>
            <a:ext cx="5631083" cy="5262979"/>
          </a:xfrm>
          <a:prstGeom prst="rect">
            <a:avLst/>
          </a:prstGeom>
        </p:spPr>
        <p:txBody>
          <a:bodyPr wrap="square">
            <a:spAutoFit/>
          </a:bodyPr>
          <a:lstStyle/>
          <a:p>
            <a:r>
              <a:rPr lang="en-GB" sz="2800" i="1" dirty="0" smtClean="0">
                <a:solidFill>
                  <a:schemeClr val="accent4">
                    <a:lumMod val="50000"/>
                  </a:schemeClr>
                </a:solidFill>
                <a:latin typeface="Calibri" pitchFamily="34" charset="0"/>
                <a:cs typeface="Calibri" pitchFamily="34" charset="0"/>
              </a:rPr>
              <a:t>Broadcom, a communications-chip specialist in Irvine, Calif., made the chips used for Bluetooth and wireless Internet access, </a:t>
            </a:r>
            <a:r>
              <a:rPr lang="en-GB" sz="2800" i="1" dirty="0" err="1" smtClean="0">
                <a:solidFill>
                  <a:schemeClr val="accent4">
                    <a:lumMod val="50000"/>
                  </a:schemeClr>
                </a:solidFill>
                <a:latin typeface="Calibri" pitchFamily="34" charset="0"/>
                <a:cs typeface="Calibri" pitchFamily="34" charset="0"/>
              </a:rPr>
              <a:t>iFixit</a:t>
            </a:r>
            <a:r>
              <a:rPr lang="en-GB" sz="2800" i="1" dirty="0" smtClean="0">
                <a:solidFill>
                  <a:schemeClr val="accent4">
                    <a:lumMod val="50000"/>
                  </a:schemeClr>
                </a:solidFill>
                <a:latin typeface="Calibri" pitchFamily="34" charset="0"/>
                <a:cs typeface="Calibri" pitchFamily="34" charset="0"/>
              </a:rPr>
              <a:t> said after posting a so-called teardown report from Australia. Chips from San Diego-based Qualcomm are used by the </a:t>
            </a:r>
            <a:r>
              <a:rPr lang="en-GB" sz="2800" i="1" dirty="0" err="1" smtClean="0">
                <a:solidFill>
                  <a:schemeClr val="accent4">
                    <a:lumMod val="50000"/>
                  </a:schemeClr>
                </a:solidFill>
                <a:latin typeface="Calibri" pitchFamily="34" charset="0"/>
                <a:cs typeface="Calibri" pitchFamily="34" charset="0"/>
              </a:rPr>
              <a:t>iPad</a:t>
            </a:r>
            <a:r>
              <a:rPr lang="en-GB" sz="2800" i="1" dirty="0" smtClean="0">
                <a:solidFill>
                  <a:schemeClr val="accent4">
                    <a:lumMod val="50000"/>
                  </a:schemeClr>
                </a:solidFill>
                <a:latin typeface="Calibri" pitchFamily="34" charset="0"/>
                <a:cs typeface="Calibri" pitchFamily="34" charset="0"/>
              </a:rPr>
              <a:t> to connect to cellular networks, including 4G services using a technology called LTE.</a:t>
            </a:r>
            <a:endParaRPr lang="en-GB" sz="2800" dirty="0" smtClean="0">
              <a:solidFill>
                <a:schemeClr val="accent4">
                  <a:lumMod val="50000"/>
                </a:schemeClr>
              </a:solidFill>
              <a:latin typeface="Calibri" pitchFamily="34" charset="0"/>
              <a:cs typeface="Calibri" pitchFamily="34" charset="0"/>
            </a:endParaRPr>
          </a:p>
          <a:p>
            <a:r>
              <a:rPr lang="en-GB" sz="2800" dirty="0" smtClean="0">
                <a:solidFill>
                  <a:schemeClr val="accent4">
                    <a:lumMod val="50000"/>
                  </a:schemeClr>
                </a:solidFill>
                <a:latin typeface="Calibri" pitchFamily="34" charset="0"/>
                <a:cs typeface="Calibri" pitchFamily="34" charset="0"/>
              </a:rPr>
              <a:t/>
            </a:r>
            <a:br>
              <a:rPr lang="en-GB" sz="2800" dirty="0" smtClean="0">
                <a:solidFill>
                  <a:schemeClr val="accent4">
                    <a:lumMod val="50000"/>
                  </a:schemeClr>
                </a:solidFill>
                <a:latin typeface="Calibri" pitchFamily="34" charset="0"/>
                <a:cs typeface="Calibri" pitchFamily="34" charset="0"/>
              </a:rPr>
            </a:br>
            <a:endParaRPr lang="en-GB" sz="2800" dirty="0">
              <a:solidFill>
                <a:schemeClr val="accent4">
                  <a:lumMod val="5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p:nvPr/>
        </p:nvSpPr>
        <p:spPr>
          <a:xfrm>
            <a:off x="97650" y="211600"/>
            <a:ext cx="8952300" cy="4801500"/>
          </a:xfrm>
          <a:prstGeom prst="rect">
            <a:avLst/>
          </a:prstGeom>
          <a:noFill/>
          <a:ln>
            <a:noFill/>
          </a:ln>
        </p:spPr>
        <p:txBody>
          <a:bodyPr spcFirstLastPara="1" wrap="square" lIns="91425" tIns="91425" rIns="91425" bIns="91425" anchor="ctr" anchorCtr="0">
            <a:noAutofit/>
          </a:bodyPr>
          <a:lstStyle/>
          <a:p>
            <a:pPr marL="0" lvl="0" indent="0" rtl="0">
              <a:lnSpc>
                <a:spcPct val="155769"/>
              </a:lnSpc>
              <a:spcBef>
                <a:spcPts val="0"/>
              </a:spcBef>
              <a:spcAft>
                <a:spcPts val="0"/>
              </a:spcAft>
              <a:buNone/>
            </a:pPr>
            <a:r>
              <a:rPr lang="en" sz="2800" dirty="0">
                <a:solidFill>
                  <a:schemeClr val="tx2">
                    <a:lumMod val="60000"/>
                    <a:lumOff val="40000"/>
                  </a:schemeClr>
                </a:solidFill>
                <a:latin typeface="Calibri" pitchFamily="34" charset="0"/>
                <a:ea typeface="Pacifico"/>
                <a:cs typeface="Calibri" pitchFamily="34" charset="0"/>
                <a:sym typeface="Pacifico"/>
              </a:rPr>
              <a:t>Elpida, a Japanese company that has filed bankruptcy proceedings, supplied dynamic-random access memory chips for the iPad, the site added. IFixit also identified other memory chips from Toshiba Corp., also based in Japan.</a:t>
            </a:r>
            <a:endParaRPr sz="2800">
              <a:solidFill>
                <a:schemeClr val="tx2">
                  <a:lumMod val="60000"/>
                  <a:lumOff val="40000"/>
                </a:schemeClr>
              </a:solidFill>
              <a:latin typeface="Calibri" pitchFamily="34" charset="0"/>
              <a:ea typeface="Pacifico"/>
              <a:cs typeface="Calibri" pitchFamily="34" charset="0"/>
              <a:sym typeface="Pacifico"/>
            </a:endParaRPr>
          </a:p>
          <a:p>
            <a:pPr marL="0" lvl="0" indent="0" rtl="0">
              <a:lnSpc>
                <a:spcPct val="155769"/>
              </a:lnSpc>
              <a:spcBef>
                <a:spcPts val="1300"/>
              </a:spcBef>
              <a:spcAft>
                <a:spcPts val="1300"/>
              </a:spcAft>
              <a:buNone/>
            </a:pPr>
            <a:r>
              <a:rPr lang="en" sz="2800" dirty="0">
                <a:solidFill>
                  <a:schemeClr val="tx2">
                    <a:lumMod val="60000"/>
                    <a:lumOff val="40000"/>
                  </a:schemeClr>
                </a:solidFill>
                <a:latin typeface="Calibri" pitchFamily="34" charset="0"/>
                <a:ea typeface="Pacifico"/>
                <a:cs typeface="Calibri" pitchFamily="34" charset="0"/>
                <a:sym typeface="Pacifico"/>
              </a:rPr>
              <a:t>Other chips identified by iFixit came from companies that include Texas Instruments Inc., Fairchild Semiconductor International and TriQuint Semiconductor Inc.</a:t>
            </a:r>
            <a:endParaRPr sz="2800">
              <a:solidFill>
                <a:schemeClr val="tx2">
                  <a:lumMod val="60000"/>
                  <a:lumOff val="40000"/>
                </a:schemeClr>
              </a:solidFill>
              <a:latin typeface="Calibri" pitchFamily="34" charset="0"/>
              <a:ea typeface="Pacifico"/>
              <a:cs typeface="Calibri" pitchFamily="34" charset="0"/>
              <a:sym typeface="Pacifico"/>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152404" y="97650"/>
            <a:ext cx="8864999" cy="4948200"/>
          </a:xfrm>
          <a:prstGeom prst="rect">
            <a:avLst/>
          </a:prstGeom>
          <a:noFill/>
          <a:ln>
            <a:noFill/>
          </a:ln>
        </p:spPr>
      </p:pic>
      <p:sp>
        <p:nvSpPr>
          <p:cNvPr id="145" name="Shape 145"/>
          <p:cNvSpPr txBox="1"/>
          <p:nvPr/>
        </p:nvSpPr>
        <p:spPr>
          <a:xfrm>
            <a:off x="3564650" y="455750"/>
            <a:ext cx="537300" cy="813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2400" b="1">
                <a:solidFill>
                  <a:srgbClr val="FFF2CC"/>
                </a:solidFill>
              </a:rPr>
              <a:t>1</a:t>
            </a:r>
            <a:r>
              <a:rPr lang="en" sz="2400">
                <a:solidFill>
                  <a:srgbClr val="FFF2CC"/>
                </a:solidFill>
              </a:rPr>
              <a:t>.</a:t>
            </a:r>
            <a:endParaRPr sz="2400">
              <a:solidFill>
                <a:srgbClr val="FFF2CC"/>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3" name="Picture 2" descr="Capture2.PNG"/>
          <p:cNvPicPr>
            <a:picLocks noChangeAspect="1"/>
          </p:cNvPicPr>
          <p:nvPr/>
        </p:nvPicPr>
        <p:blipFill>
          <a:blip r:embed="rId3"/>
          <a:stretch>
            <a:fillRect/>
          </a:stretch>
        </p:blipFill>
        <p:spPr>
          <a:xfrm>
            <a:off x="0" y="-2816"/>
            <a:ext cx="9144000" cy="5146315"/>
          </a:xfrm>
          <a:prstGeom prst="rect">
            <a:avLst/>
          </a:prstGeom>
        </p:spPr>
      </p:pic>
      <p:sp>
        <p:nvSpPr>
          <p:cNvPr id="4" name="Rectangle 3"/>
          <p:cNvSpPr/>
          <p:nvPr/>
        </p:nvSpPr>
        <p:spPr>
          <a:xfrm>
            <a:off x="3141790" y="0"/>
            <a:ext cx="562108" cy="446276"/>
          </a:xfrm>
          <a:prstGeom prst="rect">
            <a:avLst/>
          </a:prstGeom>
        </p:spPr>
        <p:txBody>
          <a:bodyPr wrap="square">
            <a:spAutoFit/>
          </a:bodyPr>
          <a:lstStyle/>
          <a:p>
            <a:pPr lvl="0">
              <a:lnSpc>
                <a:spcPct val="115000"/>
              </a:lnSpc>
              <a:spcAft>
                <a:spcPts val="1600"/>
              </a:spcAft>
            </a:pPr>
            <a:r>
              <a:rPr lang="en" sz="2000" b="1" dirty="0" smtClean="0">
                <a:solidFill>
                  <a:srgbClr val="FFF2CC"/>
                </a:solidFill>
              </a:rPr>
              <a:t>  2</a:t>
            </a:r>
            <a:r>
              <a:rPr lang="en" sz="2000" dirty="0" smtClean="0">
                <a:solidFill>
                  <a:srgbClr val="FFF2CC"/>
                </a:solidFill>
              </a:rPr>
              <a:t>.</a:t>
            </a:r>
            <a:endParaRPr lang="en"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95625" y="152402"/>
            <a:ext cx="8954324" cy="4828325"/>
          </a:xfrm>
          <a:prstGeom prst="rect">
            <a:avLst/>
          </a:prstGeom>
          <a:noFill/>
          <a:ln>
            <a:noFill/>
          </a:ln>
        </p:spPr>
      </p:pic>
      <p:sp>
        <p:nvSpPr>
          <p:cNvPr id="162" name="Shape 162"/>
          <p:cNvSpPr txBox="1"/>
          <p:nvPr/>
        </p:nvSpPr>
        <p:spPr>
          <a:xfrm>
            <a:off x="95625" y="81375"/>
            <a:ext cx="3241200" cy="30711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000" i="1" dirty="0">
                <a:solidFill>
                  <a:srgbClr val="7F6000"/>
                </a:solidFill>
                <a:latin typeface="Calibri" pitchFamily="34" charset="0"/>
                <a:ea typeface="Comic Sans MS"/>
                <a:cs typeface="Calibri" pitchFamily="34" charset="0"/>
                <a:sym typeface="Comic Sans MS"/>
              </a:rPr>
              <a:t>Apple has recently opened up more about the parts in its devices, however, publishing a list of its manufacturing partners and parts suppliers in its annual internal audit of its supply chain in January.</a:t>
            </a:r>
            <a:endParaRPr sz="2000" i="1">
              <a:solidFill>
                <a:srgbClr val="7F6000"/>
              </a:solidFill>
              <a:latin typeface="Calibri" pitchFamily="34" charset="0"/>
              <a:ea typeface="Comic Sans MS"/>
              <a:cs typeface="Calibri" pitchFamily="34" charset="0"/>
              <a:sym typeface="Comic Sans MS"/>
            </a:endParaRPr>
          </a:p>
        </p:txBody>
      </p:sp>
      <p:sp>
        <p:nvSpPr>
          <p:cNvPr id="163" name="Shape 163"/>
          <p:cNvSpPr txBox="1"/>
          <p:nvPr/>
        </p:nvSpPr>
        <p:spPr>
          <a:xfrm>
            <a:off x="2962400" y="152400"/>
            <a:ext cx="585900" cy="5799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2400" b="1">
                <a:solidFill>
                  <a:srgbClr val="FFF2CC"/>
                </a:solidFill>
              </a:rPr>
              <a:t> 3</a:t>
            </a:r>
            <a:r>
              <a:rPr lang="en" sz="2400">
                <a:solidFill>
                  <a:srgbClr val="FFF2CC"/>
                </a:solidFill>
              </a:rPr>
              <a:t>.</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Shape 150" descr="Image result for different components of ipad"/>
          <p:cNvPicPr preferRelativeResize="0"/>
          <p:nvPr/>
        </p:nvPicPr>
        <p:blipFill>
          <a:blip r:embed="rId3">
            <a:alphaModFix/>
          </a:blip>
          <a:stretch>
            <a:fillRect/>
          </a:stretch>
        </p:blipFill>
        <p:spPr>
          <a:xfrm>
            <a:off x="0" y="951055"/>
            <a:ext cx="4338025" cy="3135525"/>
          </a:xfrm>
          <a:prstGeom prst="rect">
            <a:avLst/>
          </a:prstGeom>
          <a:noFill/>
          <a:ln>
            <a:noFill/>
          </a:ln>
        </p:spPr>
      </p:pic>
      <p:sp>
        <p:nvSpPr>
          <p:cNvPr id="4" name="Rectangle 3"/>
          <p:cNvSpPr/>
          <p:nvPr/>
        </p:nvSpPr>
        <p:spPr>
          <a:xfrm>
            <a:off x="4398380" y="174224"/>
            <a:ext cx="4554638" cy="4893647"/>
          </a:xfrm>
          <a:prstGeom prst="rect">
            <a:avLst/>
          </a:prstGeom>
        </p:spPr>
        <p:txBody>
          <a:bodyPr wrap="square">
            <a:spAutoFit/>
          </a:bodyPr>
          <a:lstStyle/>
          <a:p>
            <a:pPr algn="just"/>
            <a:r>
              <a:rPr lang="en-GB" sz="2600" dirty="0" smtClean="0">
                <a:solidFill>
                  <a:schemeClr val="tx2">
                    <a:lumMod val="20000"/>
                    <a:lumOff val="80000"/>
                  </a:schemeClr>
                </a:solidFill>
                <a:latin typeface="Calibri" pitchFamily="34" charset="0"/>
                <a:cs typeface="Calibri" pitchFamily="34" charset="0"/>
              </a:rPr>
              <a:t>Landing a spot in Apple’s device is important for chip </a:t>
            </a:r>
            <a:r>
              <a:rPr lang="en-GB" sz="2600" dirty="0" smtClean="0">
                <a:solidFill>
                  <a:schemeClr val="tx2">
                    <a:lumMod val="20000"/>
                    <a:lumOff val="80000"/>
                  </a:schemeClr>
                </a:solidFill>
                <a:latin typeface="Calibri" pitchFamily="34" charset="0"/>
                <a:cs typeface="Calibri" pitchFamily="34" charset="0"/>
              </a:rPr>
              <a:t>manufacturers,whose involvement </a:t>
            </a:r>
            <a:r>
              <a:rPr lang="en-GB" sz="2600" dirty="0" smtClean="0">
                <a:solidFill>
                  <a:schemeClr val="tx2">
                    <a:lumMod val="20000"/>
                    <a:lumOff val="80000"/>
                  </a:schemeClr>
                </a:solidFill>
                <a:latin typeface="Calibri" pitchFamily="34" charset="0"/>
                <a:cs typeface="Calibri" pitchFamily="34" charset="0"/>
              </a:rPr>
              <a:t>often</a:t>
            </a:r>
          </a:p>
          <a:p>
            <a:pPr algn="just"/>
            <a:r>
              <a:rPr lang="en-GB" sz="2600" dirty="0" smtClean="0">
                <a:solidFill>
                  <a:schemeClr val="tx2">
                    <a:lumMod val="20000"/>
                    <a:lumOff val="80000"/>
                  </a:schemeClr>
                </a:solidFill>
                <a:latin typeface="Calibri" pitchFamily="34" charset="0"/>
                <a:cs typeface="Calibri" pitchFamily="34" charset="0"/>
              </a:rPr>
              <a:t>helps to lift their appeal and brand awareness among investors. Apple, for its part, has been </a:t>
            </a:r>
          </a:p>
          <a:p>
            <a:pPr algn="just"/>
            <a:r>
              <a:rPr lang="en-GB" sz="2600" dirty="0" smtClean="0">
                <a:solidFill>
                  <a:schemeClr val="tx2">
                    <a:lumMod val="20000"/>
                    <a:lumOff val="80000"/>
                  </a:schemeClr>
                </a:solidFill>
                <a:latin typeface="Calibri" pitchFamily="34" charset="0"/>
                <a:cs typeface="Calibri" pitchFamily="34" charset="0"/>
              </a:rPr>
              <a:t>secretive about the components it uses to create its devices, and often discourages users from </a:t>
            </a:r>
          </a:p>
          <a:p>
            <a:pPr algn="just"/>
            <a:r>
              <a:rPr lang="en-GB" sz="2600" dirty="0" smtClean="0">
                <a:solidFill>
                  <a:schemeClr val="tx2">
                    <a:lumMod val="20000"/>
                    <a:lumOff val="80000"/>
                  </a:schemeClr>
                </a:solidFill>
                <a:latin typeface="Calibri" pitchFamily="34" charset="0"/>
                <a:cs typeface="Calibri" pitchFamily="34" charset="0"/>
              </a:rPr>
              <a:t>taking them apart.</a:t>
            </a:r>
            <a:endParaRPr lang="en-GB" sz="2600" dirty="0">
              <a:solidFill>
                <a:schemeClr val="tx2">
                  <a:lumMod val="20000"/>
                  <a:lumOff val="8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descr="Image result for different components of ipad"/>
          <p:cNvPicPr preferRelativeResize="0"/>
          <p:nvPr/>
        </p:nvPicPr>
        <p:blipFill>
          <a:blip r:embed="rId3">
            <a:alphaModFix/>
          </a:blip>
          <a:stretch>
            <a:fillRect/>
          </a:stretch>
        </p:blipFill>
        <p:spPr>
          <a:xfrm>
            <a:off x="3825075" y="510502"/>
            <a:ext cx="5245450" cy="4160975"/>
          </a:xfrm>
          <a:prstGeom prst="rect">
            <a:avLst/>
          </a:prstGeom>
          <a:noFill/>
          <a:ln>
            <a:noFill/>
          </a:ln>
        </p:spPr>
      </p:pic>
      <p:sp>
        <p:nvSpPr>
          <p:cNvPr id="169" name="Shape 169"/>
          <p:cNvSpPr txBox="1"/>
          <p:nvPr/>
        </p:nvSpPr>
        <p:spPr>
          <a:xfrm>
            <a:off x="0" y="115650"/>
            <a:ext cx="4590000" cy="4912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rgbClr val="1C4587"/>
                </a:solidFill>
                <a:latin typeface="Calibri" pitchFamily="34" charset="0"/>
                <a:ea typeface="Lobster"/>
                <a:cs typeface="Calibri" pitchFamily="34" charset="0"/>
                <a:sym typeface="Lobster"/>
              </a:rPr>
              <a:t>One of the highest-profile suppliers to the iPad is Samsung, whose display had earlier been reported to be the only one that met Apple’s specifications for the high-resolution screen and was being used in the device. Competing displays from Sharp Corp. and LG Display Co. recently met Apple’s requirements, according to people familiar with the matter, and Sharp’s components are expected to begin shipping soon.</a:t>
            </a:r>
            <a:endParaRPr sz="2400">
              <a:solidFill>
                <a:srgbClr val="1C4587"/>
              </a:solidFill>
              <a:latin typeface="Calibri" pitchFamily="34" charset="0"/>
              <a:ea typeface="Lobster"/>
              <a:cs typeface="Calibri" pitchFamily="34" charset="0"/>
              <a:sym typeface="Lobste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44529" y="72125"/>
            <a:ext cx="9054699" cy="501622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Shape 174" descr="Image result for different components of ipad"/>
          <p:cNvPicPr preferRelativeResize="0"/>
          <p:nvPr/>
        </p:nvPicPr>
        <p:blipFill>
          <a:blip r:embed="rId3">
            <a:alphaModFix/>
          </a:blip>
          <a:stretch>
            <a:fillRect/>
          </a:stretch>
        </p:blipFill>
        <p:spPr>
          <a:xfrm>
            <a:off x="81400" y="1416077"/>
            <a:ext cx="4572000" cy="3626325"/>
          </a:xfrm>
          <a:prstGeom prst="rect">
            <a:avLst/>
          </a:prstGeom>
          <a:noFill/>
          <a:ln>
            <a:noFill/>
          </a:ln>
        </p:spPr>
      </p:pic>
      <p:sp>
        <p:nvSpPr>
          <p:cNvPr id="175" name="Shape 175"/>
          <p:cNvSpPr txBox="1"/>
          <p:nvPr/>
        </p:nvSpPr>
        <p:spPr>
          <a:xfrm>
            <a:off x="4166875" y="81375"/>
            <a:ext cx="4899300" cy="49611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400" dirty="0">
                <a:solidFill>
                  <a:srgbClr val="351C75"/>
                </a:solidFill>
                <a:latin typeface="Calibri" pitchFamily="34" charset="0"/>
                <a:ea typeface="Comfortaa"/>
                <a:cs typeface="Calibri" pitchFamily="34" charset="0"/>
                <a:sym typeface="Comfortaa"/>
              </a:rPr>
              <a:t>Samsung, which is currently locked in patent litigation with Apple, also the manufacturer of Apple’s third-generation processor, the A5X, according to iFixit. (The Korean company has built prior Apple-designed chips used in mobile devices). The firm said it found markings on the chip that said it was manufactured by Samsung in the first week of this year.</a:t>
            </a:r>
            <a:endParaRPr sz="2400">
              <a:solidFill>
                <a:srgbClr val="351C75"/>
              </a:solidFill>
              <a:latin typeface="Calibri" pitchFamily="34" charset="0"/>
              <a:ea typeface="Comfortaa"/>
              <a:cs typeface="Calibri" pitchFamily="34" charset="0"/>
              <a:sym typeface="Comfortaa"/>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s://lh6.googleusercontent.com/z3f4clr3xo6rC0yWgIiikSJ44GO8iSK2V0LICFF6BaLXXPZ1lu7UcBvdav43ojvaMYn0wQlvJ7SbVV3DEYqIByLphK3AdhSMsc2O0woLzOhZ8w7ba3bsBlvnUmq4NQjF4ekL6N_czqY"/>
          <p:cNvPicPr>
            <a:picLocks noChangeAspect="1" noChangeArrowheads="1"/>
          </p:cNvPicPr>
          <p:nvPr/>
        </p:nvPicPr>
        <p:blipFill>
          <a:blip r:embed="rId2"/>
          <a:srcRect/>
          <a:stretch>
            <a:fillRect/>
          </a:stretch>
        </p:blipFill>
        <p:spPr bwMode="auto">
          <a:xfrm>
            <a:off x="1665486" y="578733"/>
            <a:ext cx="5535853" cy="3773347"/>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p:nvPr/>
        </p:nvSpPr>
        <p:spPr>
          <a:xfrm>
            <a:off x="0" y="0"/>
            <a:ext cx="4916400" cy="51435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b="1" dirty="0">
                <a:solidFill>
                  <a:schemeClr val="accent3">
                    <a:lumMod val="40000"/>
                    <a:lumOff val="60000"/>
                  </a:schemeClr>
                </a:solidFill>
                <a:latin typeface="Calibri" pitchFamily="34" charset="0"/>
                <a:ea typeface="Comic Sans MS"/>
                <a:cs typeface="Calibri" pitchFamily="34" charset="0"/>
                <a:sym typeface="Comic Sans MS"/>
              </a:rPr>
              <a:t>Short Bytes</a:t>
            </a:r>
            <a:r>
              <a:rPr lang="en" sz="1800" dirty="0">
                <a:solidFill>
                  <a:schemeClr val="accent3">
                    <a:lumMod val="40000"/>
                    <a:lumOff val="60000"/>
                  </a:schemeClr>
                </a:solidFill>
                <a:latin typeface="Calibri" pitchFamily="34" charset="0"/>
                <a:ea typeface="Comic Sans MS"/>
                <a:cs typeface="Calibri" pitchFamily="34" charset="0"/>
                <a:sym typeface="Comic Sans MS"/>
              </a:rPr>
              <a:t>: There is a group of very complex components of a smartphone but that’s definitely not our first thought when we head out to purchase one, is it? However, it is still important to know the basic layers of hardware that help your device to function. Today we shall be breaking down the core parts present in what’s become as one of the essential devices of today’s computing age. Are you ready to find out more what’s inside a smartphone? Then let us begin.</a:t>
            </a:r>
            <a:endParaRPr sz="1800">
              <a:solidFill>
                <a:schemeClr val="accent3">
                  <a:lumMod val="40000"/>
                  <a:lumOff val="60000"/>
                </a:schemeClr>
              </a:solidFill>
              <a:latin typeface="Calibri" pitchFamily="34" charset="0"/>
              <a:ea typeface="Comic Sans MS"/>
              <a:cs typeface="Calibri" pitchFamily="34" charset="0"/>
              <a:sym typeface="Comic Sans MS"/>
            </a:endParaRPr>
          </a:p>
        </p:txBody>
      </p:sp>
      <p:pic>
        <p:nvPicPr>
          <p:cNvPr id="66" name="Shape 66"/>
          <p:cNvPicPr preferRelativeResize="0"/>
          <p:nvPr/>
        </p:nvPicPr>
        <p:blipFill>
          <a:blip r:embed="rId3">
            <a:alphaModFix/>
          </a:blip>
          <a:stretch>
            <a:fillRect/>
          </a:stretch>
        </p:blipFill>
        <p:spPr>
          <a:xfrm>
            <a:off x="4851525" y="825877"/>
            <a:ext cx="4156500" cy="3719875"/>
          </a:xfrm>
          <a:prstGeom prst="rect">
            <a:avLst/>
          </a:prstGeom>
          <a:noFill/>
          <a:ln>
            <a:noFill/>
          </a:ln>
        </p:spPr>
      </p:pic>
      <p:sp>
        <p:nvSpPr>
          <p:cNvPr id="67" name="Shape 67"/>
          <p:cNvSpPr txBox="1"/>
          <p:nvPr/>
        </p:nvSpPr>
        <p:spPr>
          <a:xfrm>
            <a:off x="4770125" y="77775"/>
            <a:ext cx="4156500" cy="623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2400" b="1"/>
              <a:t>          </a:t>
            </a:r>
            <a:r>
              <a:rPr lang="en" sz="2400" b="1" u="sng"/>
              <a:t>i)</a:t>
            </a:r>
            <a:r>
              <a:rPr lang="en" sz="1800" b="1" u="sng"/>
              <a:t> </a:t>
            </a:r>
            <a:r>
              <a:rPr lang="en" sz="2400" b="1" u="sng"/>
              <a:t>Smart Phone:-</a:t>
            </a:r>
            <a:endParaRPr sz="2400" b="1" u="sng"/>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243068" y="0"/>
            <a:ext cx="8727312" cy="5143500"/>
          </a:xfrm>
          <a:prstGeom prst="rect">
            <a:avLst/>
          </a:prstGeom>
          <a:noFill/>
          <a:ln>
            <a:noFill/>
          </a:ln>
        </p:spPr>
      </p:pic>
      <p:sp>
        <p:nvSpPr>
          <p:cNvPr id="73" name="Shape 73"/>
          <p:cNvSpPr txBox="1"/>
          <p:nvPr/>
        </p:nvSpPr>
        <p:spPr>
          <a:xfrm>
            <a:off x="162425" y="96200"/>
            <a:ext cx="8825100" cy="726900"/>
          </a:xfrm>
          <a:prstGeom prst="rect">
            <a:avLst/>
          </a:prstGeom>
          <a:noFill/>
          <a:ln>
            <a:noFill/>
          </a:ln>
        </p:spPr>
        <p:txBody>
          <a:bodyPr spcFirstLastPara="1" wrap="square" lIns="91425" tIns="91425" rIns="91425" bIns="91425" anchor="ctr" anchorCtr="0">
            <a:noAutofit/>
          </a:bodyPr>
          <a:lstStyle/>
          <a:p>
            <a:pPr marL="0" lvl="0" indent="0" rtl="0">
              <a:lnSpc>
                <a:spcPct val="136363"/>
              </a:lnSpc>
              <a:spcBef>
                <a:spcPts val="2000"/>
              </a:spcBef>
              <a:spcAft>
                <a:spcPts val="1300"/>
              </a:spcAft>
              <a:buNone/>
            </a:pPr>
            <a:r>
              <a:rPr lang="en" sz="2000" b="1" u="sng" dirty="0" smtClean="0">
                <a:solidFill>
                  <a:srgbClr val="222222"/>
                </a:solidFill>
                <a:latin typeface="Arial Black" pitchFamily="34" charset="0"/>
              </a:rPr>
              <a:t>1</a:t>
            </a:r>
            <a:r>
              <a:rPr lang="en" sz="2000" b="1" u="sng" dirty="0">
                <a:solidFill>
                  <a:srgbClr val="222222"/>
                </a:solidFill>
                <a:latin typeface="Arial Black" pitchFamily="34" charset="0"/>
              </a:rPr>
              <a:t>. Display:-</a:t>
            </a:r>
            <a:endParaRPr sz="2000" b="1" u="sng">
              <a:solidFill>
                <a:srgbClr val="222222"/>
              </a:solidFill>
              <a:latin typeface="Arial Black" pitchFamily="34" charset="0"/>
            </a:endParaRPr>
          </a:p>
        </p:txBody>
      </p:sp>
      <p:sp>
        <p:nvSpPr>
          <p:cNvPr id="74" name="Shape 74"/>
          <p:cNvSpPr txBox="1"/>
          <p:nvPr/>
        </p:nvSpPr>
        <p:spPr>
          <a:xfrm>
            <a:off x="162425" y="1800850"/>
            <a:ext cx="8879100" cy="2997300"/>
          </a:xfrm>
          <a:prstGeom prst="rect">
            <a:avLst/>
          </a:prstGeom>
          <a:noFill/>
          <a:ln>
            <a:noFill/>
          </a:ln>
        </p:spPr>
        <p:txBody>
          <a:bodyPr spcFirstLastPara="1" wrap="square" lIns="91425" tIns="91425" rIns="91425" bIns="91425" anchor="ctr" anchorCtr="0">
            <a:noAutofit/>
          </a:bodyPr>
          <a:lstStyle/>
          <a:p>
            <a:pPr marL="0" lvl="0" indent="0" rtl="0">
              <a:lnSpc>
                <a:spcPct val="173076"/>
              </a:lnSpc>
              <a:spcBef>
                <a:spcPts val="0"/>
              </a:spcBef>
              <a:spcAft>
                <a:spcPts val="0"/>
              </a:spcAft>
              <a:buNone/>
            </a:pPr>
            <a:r>
              <a:rPr lang="en" i="1" dirty="0" smtClean="0">
                <a:solidFill>
                  <a:schemeClr val="tx1"/>
                </a:solidFill>
                <a:highlight>
                  <a:srgbClr val="F1C232"/>
                </a:highlight>
              </a:rPr>
              <a:t>.</a:t>
            </a:r>
            <a:endParaRPr i="1">
              <a:solidFill>
                <a:schemeClr val="tx1"/>
              </a:solidFill>
              <a:highlight>
                <a:srgbClr val="F1C232"/>
              </a:highlight>
            </a:endParaRPr>
          </a:p>
        </p:txBody>
      </p:sp>
      <p:sp>
        <p:nvSpPr>
          <p:cNvPr id="5" name="Rectangle 4"/>
          <p:cNvSpPr/>
          <p:nvPr/>
        </p:nvSpPr>
        <p:spPr>
          <a:xfrm>
            <a:off x="162047" y="1145892"/>
            <a:ext cx="8623138" cy="3416320"/>
          </a:xfrm>
          <a:prstGeom prst="rect">
            <a:avLst/>
          </a:prstGeom>
        </p:spPr>
        <p:txBody>
          <a:bodyPr wrap="square">
            <a:spAutoFit/>
          </a:bodyPr>
          <a:lstStyle/>
          <a:p>
            <a:pPr algn="just"/>
            <a:r>
              <a:rPr lang="en-GB" sz="1800" dirty="0" smtClean="0">
                <a:solidFill>
                  <a:schemeClr val="accent1">
                    <a:lumMod val="20000"/>
                    <a:lumOff val="80000"/>
                  </a:schemeClr>
                </a:solidFill>
                <a:latin typeface="Calibri" pitchFamily="34" charset="0"/>
                <a:cs typeface="Calibri" pitchFamily="34" charset="0"/>
              </a:rPr>
              <a:t>Perhaps the most obvious components of a modern Smartphone is its display, and while every detail you see is on the outside, it is actually an internal component of the device. Display technologies in smart phones of today come in two main types:</a:t>
            </a:r>
          </a:p>
          <a:p>
            <a:pPr algn="just"/>
            <a:r>
              <a:rPr lang="en-GB" sz="1800" dirty="0" smtClean="0">
                <a:solidFill>
                  <a:schemeClr val="accent1">
                    <a:lumMod val="20000"/>
                    <a:lumOff val="80000"/>
                  </a:schemeClr>
                </a:solidFill>
                <a:latin typeface="Calibri" pitchFamily="34" charset="0"/>
                <a:cs typeface="Calibri" pitchFamily="34" charset="0"/>
              </a:rPr>
              <a:t>Those based on LCDs (IPS technology and its variations)</a:t>
            </a:r>
          </a:p>
          <a:p>
            <a:pPr algn="just"/>
            <a:r>
              <a:rPr lang="en-GB" sz="1800" dirty="0" smtClean="0">
                <a:solidFill>
                  <a:schemeClr val="accent1">
                    <a:lumMod val="20000"/>
                    <a:lumOff val="80000"/>
                  </a:schemeClr>
                </a:solidFill>
                <a:latin typeface="Calibri" pitchFamily="34" charset="0"/>
                <a:cs typeface="Calibri" pitchFamily="34" charset="0"/>
              </a:rPr>
              <a:t>Those based on LEDs (AMOLED or Super AMOLED and its variations)</a:t>
            </a:r>
          </a:p>
          <a:p>
            <a:pPr algn="just"/>
            <a:r>
              <a:rPr lang="en-GB" sz="1800" dirty="0" smtClean="0">
                <a:solidFill>
                  <a:schemeClr val="accent1">
                    <a:lumMod val="20000"/>
                    <a:lumOff val="80000"/>
                  </a:schemeClr>
                </a:solidFill>
                <a:latin typeface="Calibri" pitchFamily="34" charset="0"/>
                <a:cs typeface="Calibri" pitchFamily="34" charset="0"/>
              </a:rPr>
              <a:t>LCD </a:t>
            </a:r>
            <a:r>
              <a:rPr lang="en-GB" sz="1800" dirty="0" err="1" smtClean="0">
                <a:solidFill>
                  <a:schemeClr val="accent1">
                    <a:lumMod val="20000"/>
                    <a:lumOff val="80000"/>
                  </a:schemeClr>
                </a:solidFill>
                <a:latin typeface="Calibri" pitchFamily="34" charset="0"/>
                <a:cs typeface="Calibri" pitchFamily="34" charset="0"/>
              </a:rPr>
              <a:t>vs</a:t>
            </a:r>
            <a:r>
              <a:rPr lang="en-GB" sz="1800" dirty="0" smtClean="0">
                <a:solidFill>
                  <a:schemeClr val="accent1">
                    <a:lumMod val="20000"/>
                    <a:lumOff val="80000"/>
                  </a:schemeClr>
                </a:solidFill>
                <a:latin typeface="Calibri" pitchFamily="34" charset="0"/>
                <a:cs typeface="Calibri" pitchFamily="34" charset="0"/>
              </a:rPr>
              <a:t> LED On an LCD-based display, there is a backlight that is shining through some polarizer's, and it is shining through some filters. And by manipulating the crystal display,</a:t>
            </a:r>
          </a:p>
          <a:p>
            <a:pPr algn="just"/>
            <a:r>
              <a:rPr lang="en-GB" sz="1800" dirty="0" smtClean="0">
                <a:solidFill>
                  <a:schemeClr val="accent1">
                    <a:lumMod val="20000"/>
                    <a:lumOff val="80000"/>
                  </a:schemeClr>
                </a:solidFill>
                <a:latin typeface="Calibri" pitchFamily="34" charset="0"/>
                <a:cs typeface="Calibri" pitchFamily="34" charset="0"/>
              </a:rPr>
              <a:t> you can see a boatload of different </a:t>
            </a:r>
            <a:r>
              <a:rPr lang="en-GB" sz="1800" dirty="0" err="1" smtClean="0">
                <a:solidFill>
                  <a:schemeClr val="accent1">
                    <a:lumMod val="20000"/>
                    <a:lumOff val="80000"/>
                  </a:schemeClr>
                </a:solidFill>
                <a:latin typeface="Calibri" pitchFamily="34" charset="0"/>
                <a:cs typeface="Calibri" pitchFamily="34" charset="0"/>
              </a:rPr>
              <a:t>colors</a:t>
            </a:r>
            <a:r>
              <a:rPr lang="en-GB" sz="1800" dirty="0" smtClean="0">
                <a:solidFill>
                  <a:schemeClr val="accent1">
                    <a:lumMod val="20000"/>
                    <a:lumOff val="80000"/>
                  </a:schemeClr>
                </a:solidFill>
                <a:latin typeface="Calibri" pitchFamily="34" charset="0"/>
                <a:cs typeface="Calibri" pitchFamily="34" charset="0"/>
              </a:rPr>
              <a:t> on the other side. </a:t>
            </a:r>
          </a:p>
          <a:p>
            <a:pPr algn="just"/>
            <a:r>
              <a:rPr lang="en-GB" sz="1800" dirty="0" smtClean="0">
                <a:solidFill>
                  <a:schemeClr val="accent1">
                    <a:lumMod val="20000"/>
                    <a:lumOff val="80000"/>
                  </a:schemeClr>
                </a:solidFill>
                <a:latin typeface="Calibri" pitchFamily="34" charset="0"/>
                <a:cs typeface="Calibri" pitchFamily="34" charset="0"/>
              </a:rPr>
              <a:t>What this means in simple terms is that the light is not being generated by the display itself; </a:t>
            </a:r>
          </a:p>
          <a:p>
            <a:pPr algn="just"/>
            <a:r>
              <a:rPr lang="en-GB" sz="1800" dirty="0" smtClean="0">
                <a:solidFill>
                  <a:schemeClr val="accent1">
                    <a:lumMod val="20000"/>
                    <a:lumOff val="80000"/>
                  </a:schemeClr>
                </a:solidFill>
                <a:latin typeface="Calibri" pitchFamily="34" charset="0"/>
                <a:cs typeface="Calibri" pitchFamily="34" charset="0"/>
              </a:rPr>
              <a:t>it is being generated by the light behind the display, and only </a:t>
            </a:r>
          </a:p>
          <a:p>
            <a:pPr algn="just"/>
            <a:r>
              <a:rPr lang="en-GB" sz="1800" dirty="0" smtClean="0">
                <a:solidFill>
                  <a:schemeClr val="accent1">
                    <a:lumMod val="20000"/>
                    <a:lumOff val="80000"/>
                  </a:schemeClr>
                </a:solidFill>
                <a:latin typeface="Calibri" pitchFamily="34" charset="0"/>
                <a:cs typeface="Calibri" pitchFamily="34" charset="0"/>
              </a:rPr>
              <a:t>some of it is coming from the other side</a:t>
            </a:r>
            <a:endParaRPr lang="en-GB" sz="1800" dirty="0">
              <a:solidFill>
                <a:schemeClr val="accent1">
                  <a:lumMod val="20000"/>
                  <a:lumOff val="80000"/>
                </a:schemeClr>
              </a:solidFill>
              <a:latin typeface="Calibri" pitchFamily="34" charset="0"/>
              <a:cs typeface="Calibri" pitchFamily="34" charset="0"/>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Requires="p14">
      <p:transition spd="slow" p14:dur="1000">
        <p:fade/>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0906" y="385193"/>
            <a:ext cx="2806861" cy="1015663"/>
          </a:xfrm>
          <a:prstGeom prst="rect">
            <a:avLst/>
          </a:prstGeom>
        </p:spPr>
        <p:txBody>
          <a:bodyPr wrap="square">
            <a:spAutoFit/>
          </a:bodyPr>
          <a:lstStyle/>
          <a:p>
            <a:r>
              <a:rPr lang="en-GB" sz="2000" b="1" u="sng" dirty="0" smtClean="0">
                <a:latin typeface="Arial Black" pitchFamily="34" charset="0"/>
              </a:rPr>
              <a:t>2. Camera:-</a:t>
            </a:r>
          </a:p>
          <a:p>
            <a:r>
              <a:rPr lang="en-GB" sz="2000" b="1" u="sng" dirty="0" smtClean="0">
                <a:latin typeface="Arial Black" pitchFamily="34" charset="0"/>
              </a:rPr>
              <a:t/>
            </a:r>
            <a:br>
              <a:rPr lang="en-GB" sz="2000" b="1" u="sng" dirty="0" smtClean="0">
                <a:latin typeface="Arial Black" pitchFamily="34" charset="0"/>
              </a:rPr>
            </a:br>
            <a:endParaRPr lang="en-GB" sz="2000" b="1" u="sng" dirty="0">
              <a:latin typeface="Arial Black" pitchFamily="34" charset="0"/>
            </a:endParaRPr>
          </a:p>
        </p:txBody>
      </p:sp>
      <p:pic>
        <p:nvPicPr>
          <p:cNvPr id="43010" name="Picture 2" descr="https://lh3.googleusercontent.com/C11EDNCzI39gx8jArfPydIxQpplYeCFkocYT4Unxy0QmysTW8FHDNABu831ExVOLCvZcYhtZjYhgCCsz_qi-O8kcyhWuhmegv24PdV_8TjxYcH4bpncCZf1__4c9aHDLilNeXfVDDvk"/>
          <p:cNvPicPr>
            <a:picLocks noChangeAspect="1" noChangeArrowheads="1"/>
          </p:cNvPicPr>
          <p:nvPr/>
        </p:nvPicPr>
        <p:blipFill>
          <a:blip r:embed="rId2"/>
          <a:srcRect/>
          <a:stretch>
            <a:fillRect/>
          </a:stretch>
        </p:blipFill>
        <p:spPr bwMode="auto">
          <a:xfrm>
            <a:off x="3408864" y="697637"/>
            <a:ext cx="5457344" cy="3469250"/>
          </a:xfrm>
          <a:prstGeom prst="rect">
            <a:avLst/>
          </a:prstGeom>
          <a:noFill/>
        </p:spPr>
      </p:pic>
      <p:sp>
        <p:nvSpPr>
          <p:cNvPr id="8" name="Rectangle 7"/>
          <p:cNvSpPr/>
          <p:nvPr/>
        </p:nvSpPr>
        <p:spPr>
          <a:xfrm>
            <a:off x="405114" y="1041721"/>
            <a:ext cx="5104435" cy="4247317"/>
          </a:xfrm>
          <a:prstGeom prst="rect">
            <a:avLst/>
          </a:prstGeom>
        </p:spPr>
        <p:txBody>
          <a:bodyPr wrap="square">
            <a:spAutoFit/>
          </a:bodyPr>
          <a:lstStyle/>
          <a:p>
            <a:r>
              <a:rPr lang="en-GB" sz="1800" i="1" dirty="0" smtClean="0">
                <a:solidFill>
                  <a:schemeClr val="accent6">
                    <a:lumMod val="50000"/>
                  </a:schemeClr>
                </a:solidFill>
                <a:latin typeface="Calibri" pitchFamily="34" charset="0"/>
                <a:cs typeface="Calibri" pitchFamily="34" charset="0"/>
              </a:rPr>
              <a:t>All smart phones come with a rear-facing and front-shooting camera. A smart phone comprises up of three main parts:</a:t>
            </a:r>
            <a:endParaRPr lang="en-GB" sz="1800" dirty="0" smtClean="0">
              <a:solidFill>
                <a:schemeClr val="accent6">
                  <a:lumMod val="50000"/>
                </a:schemeClr>
              </a:solidFill>
              <a:latin typeface="Calibri" pitchFamily="34" charset="0"/>
              <a:cs typeface="Calibri" pitchFamily="34" charset="0"/>
            </a:endParaRPr>
          </a:p>
          <a:p>
            <a:pPr fontAlgn="base"/>
            <a:r>
              <a:rPr lang="en-GB" sz="1800" i="1" dirty="0" smtClean="0">
                <a:solidFill>
                  <a:schemeClr val="accent6">
                    <a:lumMod val="50000"/>
                  </a:schemeClr>
                </a:solidFill>
                <a:latin typeface="Calibri" pitchFamily="34" charset="0"/>
                <a:cs typeface="Calibri" pitchFamily="34" charset="0"/>
              </a:rPr>
              <a:t>The sensor (which detects light)</a:t>
            </a:r>
          </a:p>
          <a:p>
            <a:pPr fontAlgn="base"/>
            <a:r>
              <a:rPr lang="en-GB" sz="1800" i="1" dirty="0" smtClean="0">
                <a:solidFill>
                  <a:schemeClr val="accent6">
                    <a:lumMod val="50000"/>
                  </a:schemeClr>
                </a:solidFill>
                <a:latin typeface="Calibri" pitchFamily="34" charset="0"/>
                <a:cs typeface="Calibri" pitchFamily="34" charset="0"/>
              </a:rPr>
              <a:t>The lens (the component in which light comes through)</a:t>
            </a:r>
          </a:p>
          <a:p>
            <a:pPr fontAlgn="base"/>
            <a:r>
              <a:rPr lang="en-GB" sz="1800" i="1" dirty="0" smtClean="0">
                <a:solidFill>
                  <a:schemeClr val="accent6">
                    <a:lumMod val="50000"/>
                  </a:schemeClr>
                </a:solidFill>
                <a:latin typeface="Calibri" pitchFamily="34" charset="0"/>
                <a:cs typeface="Calibri" pitchFamily="34" charset="0"/>
              </a:rPr>
              <a:t>The image processor</a:t>
            </a:r>
          </a:p>
          <a:p>
            <a:r>
              <a:rPr lang="en-GB" sz="1800" i="1" dirty="0" smtClean="0">
                <a:solidFill>
                  <a:schemeClr val="accent6">
                    <a:lumMod val="50000"/>
                  </a:schemeClr>
                </a:solidFill>
                <a:latin typeface="Calibri" pitchFamily="34" charset="0"/>
                <a:cs typeface="Calibri" pitchFamily="34" charset="0"/>
              </a:rPr>
              <a:t>While the megapixels on the smart phone are still an important part of the camera, it carries less importance than it did a while back. Instead, the primary limiting factor is the camera sensor of the phone and how sensitive it is when light passes through the lens.</a:t>
            </a:r>
            <a:endParaRPr lang="en-GB" sz="1800" dirty="0" smtClean="0">
              <a:solidFill>
                <a:schemeClr val="accent6">
                  <a:lumMod val="50000"/>
                </a:schemeClr>
              </a:solidFill>
              <a:latin typeface="Calibri" pitchFamily="34" charset="0"/>
              <a:cs typeface="Calibri" pitchFamily="34" charset="0"/>
            </a:endParaRPr>
          </a:p>
          <a:p>
            <a:r>
              <a:rPr lang="en-GB" sz="1800" dirty="0" smtClean="0">
                <a:solidFill>
                  <a:schemeClr val="accent6">
                    <a:lumMod val="50000"/>
                  </a:schemeClr>
                </a:solidFill>
                <a:latin typeface="Calibri" pitchFamily="34" charset="0"/>
                <a:cs typeface="Calibri" pitchFamily="34" charset="0"/>
              </a:rPr>
              <a:t/>
            </a:r>
            <a:br>
              <a:rPr lang="en-GB" sz="1800" dirty="0" smtClean="0">
                <a:solidFill>
                  <a:schemeClr val="accent6">
                    <a:lumMod val="50000"/>
                  </a:schemeClr>
                </a:solidFill>
                <a:latin typeface="Calibri" pitchFamily="34" charset="0"/>
                <a:cs typeface="Calibri" pitchFamily="34" charset="0"/>
              </a:rPr>
            </a:br>
            <a:endParaRPr lang="en-GB" sz="1800" dirty="0">
              <a:solidFill>
                <a:schemeClr val="accent6">
                  <a:lumMod val="5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lh3.googleusercontent.com/oToy9UHVyIheuCtTcciE7TIokFbSd8lTmrrf8H2uDiEdMZnqK4UUN9VEexx2loOpZcldc-HqE-Bdp9Mpd4odnCd6VUkDXHYdw04Tv96cvUBeNReELPz6iexWWz0z05glOZJ5B0Aw_wA"/>
          <p:cNvPicPr>
            <a:picLocks noChangeAspect="1" noChangeArrowheads="1"/>
          </p:cNvPicPr>
          <p:nvPr/>
        </p:nvPicPr>
        <p:blipFill>
          <a:blip r:embed="rId2"/>
          <a:srcRect/>
          <a:stretch>
            <a:fillRect/>
          </a:stretch>
        </p:blipFill>
        <p:spPr bwMode="auto">
          <a:xfrm>
            <a:off x="185195" y="162047"/>
            <a:ext cx="8819909" cy="4819409"/>
          </a:xfrm>
          <a:prstGeom prst="rect">
            <a:avLst/>
          </a:prstGeom>
          <a:noFill/>
        </p:spPr>
      </p:pic>
      <p:sp>
        <p:nvSpPr>
          <p:cNvPr id="5" name="Rectangle 4"/>
          <p:cNvSpPr/>
          <p:nvPr/>
        </p:nvSpPr>
        <p:spPr>
          <a:xfrm>
            <a:off x="196770" y="277792"/>
            <a:ext cx="4699321" cy="1015663"/>
          </a:xfrm>
          <a:prstGeom prst="rect">
            <a:avLst/>
          </a:prstGeom>
        </p:spPr>
        <p:txBody>
          <a:bodyPr wrap="square">
            <a:spAutoFit/>
          </a:bodyPr>
          <a:lstStyle/>
          <a:p>
            <a:r>
              <a:rPr lang="en-GB" sz="2000" b="1" u="sng" dirty="0" smtClean="0">
                <a:latin typeface="Arial Black" pitchFamily="34" charset="0"/>
              </a:rPr>
              <a:t> 3. Battery:-</a:t>
            </a:r>
          </a:p>
          <a:p>
            <a:r>
              <a:rPr lang="en-GB" sz="2000" b="1" u="sng" dirty="0" smtClean="0">
                <a:latin typeface="Arial Black" pitchFamily="34" charset="0"/>
              </a:rPr>
              <a:t/>
            </a:r>
            <a:br>
              <a:rPr lang="en-GB" sz="2000" b="1" u="sng" dirty="0" smtClean="0">
                <a:latin typeface="Arial Black" pitchFamily="34" charset="0"/>
              </a:rPr>
            </a:br>
            <a:endParaRPr lang="en-GB" sz="2000" b="1" u="sng" dirty="0">
              <a:latin typeface="Arial Black" pitchFamily="34" charset="0"/>
            </a:endParaRPr>
          </a:p>
        </p:txBody>
      </p:sp>
      <p:sp>
        <p:nvSpPr>
          <p:cNvPr id="6" name="Rectangle 5"/>
          <p:cNvSpPr/>
          <p:nvPr/>
        </p:nvSpPr>
        <p:spPr>
          <a:xfrm>
            <a:off x="150471" y="567160"/>
            <a:ext cx="8403220" cy="4524315"/>
          </a:xfrm>
          <a:prstGeom prst="rect">
            <a:avLst/>
          </a:prstGeom>
        </p:spPr>
        <p:txBody>
          <a:bodyPr wrap="square">
            <a:spAutoFit/>
          </a:bodyPr>
          <a:lstStyle/>
          <a:p>
            <a:pPr algn="just"/>
            <a:endParaRPr lang="en-GB" sz="2400" b="1" i="1" dirty="0" smtClean="0">
              <a:solidFill>
                <a:srgbClr val="FF0000"/>
              </a:solidFill>
              <a:latin typeface="Calibri" pitchFamily="34" charset="0"/>
              <a:cs typeface="Calibri" pitchFamily="34" charset="0"/>
            </a:endParaRPr>
          </a:p>
          <a:p>
            <a:pPr algn="just"/>
            <a:endParaRPr lang="en-GB" sz="2400" b="1" i="1" dirty="0" smtClean="0">
              <a:solidFill>
                <a:srgbClr val="FF0000"/>
              </a:solidFill>
              <a:latin typeface="Calibri" pitchFamily="34" charset="0"/>
              <a:cs typeface="Calibri" pitchFamily="34" charset="0"/>
            </a:endParaRPr>
          </a:p>
          <a:p>
            <a:pPr algn="just"/>
            <a:r>
              <a:rPr lang="en-GB" sz="2400" b="1" i="1" dirty="0" smtClean="0">
                <a:solidFill>
                  <a:srgbClr val="FF0000"/>
                </a:solidFill>
                <a:latin typeface="Calibri" pitchFamily="34" charset="0"/>
                <a:cs typeface="Calibri" pitchFamily="34" charset="0"/>
              </a:rPr>
              <a:t>Batteries of phones normally use lithium-ion technology that are either removable or non-removable in mobile devices. With these batteries, which an important component of a smart phone, you will not have to worry about ‘calibration’ or ‘testing’ issues that were plagued with nickel-based cells. Still, this does not mean that current-generation batteries are not filled with their own issues, and users have to be very careful when handling and using volatile components like these.</a:t>
            </a:r>
            <a:endParaRPr lang="en-GB" sz="2400" dirty="0" smtClean="0">
              <a:solidFill>
                <a:srgbClr val="FF0000"/>
              </a:solidFill>
              <a:latin typeface="Calibri" pitchFamily="34" charset="0"/>
              <a:cs typeface="Calibri" pitchFamily="34" charset="0"/>
            </a:endParaRPr>
          </a:p>
          <a:p>
            <a:pPr algn="just"/>
            <a:r>
              <a:rPr lang="en-GB" sz="2400" dirty="0" smtClean="0">
                <a:solidFill>
                  <a:srgbClr val="FF0000"/>
                </a:solidFill>
                <a:latin typeface="Calibri" pitchFamily="34" charset="0"/>
                <a:cs typeface="Calibri" pitchFamily="34" charset="0"/>
              </a:rPr>
              <a:t/>
            </a:r>
            <a:br>
              <a:rPr lang="en-GB" sz="2400" dirty="0" smtClean="0">
                <a:solidFill>
                  <a:srgbClr val="FF0000"/>
                </a:solidFill>
                <a:latin typeface="Calibri" pitchFamily="34" charset="0"/>
                <a:cs typeface="Calibri" pitchFamily="34" charset="0"/>
              </a:rPr>
            </a:br>
            <a:endParaRPr lang="en-GB" sz="2400" dirty="0">
              <a:solidFill>
                <a:srgbClr val="FF0000"/>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p:nvPr/>
        </p:nvSpPr>
        <p:spPr>
          <a:xfrm>
            <a:off x="4572000" y="3380925"/>
            <a:ext cx="4449900" cy="1611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bg2">
                    <a:lumMod val="20000"/>
                    <a:lumOff val="80000"/>
                  </a:schemeClr>
                </a:solidFill>
                <a:latin typeface="Calibri" pitchFamily="34" charset="0"/>
                <a:cs typeface="Calibri" pitchFamily="34" charset="0"/>
              </a:rPr>
              <a:t> Some companies also use architectural licenses so that they are able to make their proprietary processors for use in smartphones as long as they are compatible with ARM’s system architecture.</a:t>
            </a:r>
            <a:endParaRPr sz="1800">
              <a:solidFill>
                <a:schemeClr val="bg2">
                  <a:lumMod val="20000"/>
                  <a:lumOff val="80000"/>
                </a:schemeClr>
              </a:solidFill>
              <a:latin typeface="Calibri" pitchFamily="34" charset="0"/>
              <a:cs typeface="Calibri" pitchFamily="34" charset="0"/>
            </a:endParaRPr>
          </a:p>
        </p:txBody>
      </p:sp>
      <p:pic>
        <p:nvPicPr>
          <p:cNvPr id="94" name="Shape 94"/>
          <p:cNvPicPr preferRelativeResize="0"/>
          <p:nvPr/>
        </p:nvPicPr>
        <p:blipFill>
          <a:blip r:embed="rId3">
            <a:alphaModFix/>
          </a:blip>
          <a:stretch>
            <a:fillRect/>
          </a:stretch>
        </p:blipFill>
        <p:spPr>
          <a:xfrm>
            <a:off x="63654" y="46327"/>
            <a:ext cx="4281349" cy="2136200"/>
          </a:xfrm>
          <a:prstGeom prst="rect">
            <a:avLst/>
          </a:prstGeom>
          <a:noFill/>
          <a:ln>
            <a:noFill/>
          </a:ln>
        </p:spPr>
      </p:pic>
      <p:sp>
        <p:nvSpPr>
          <p:cNvPr id="95" name="Shape 95"/>
          <p:cNvSpPr txBox="1"/>
          <p:nvPr/>
        </p:nvSpPr>
        <p:spPr>
          <a:xfrm>
            <a:off x="63650" y="2269500"/>
            <a:ext cx="4719300" cy="761400"/>
          </a:xfrm>
          <a:prstGeom prst="rect">
            <a:avLst/>
          </a:prstGeom>
          <a:noFill/>
          <a:ln>
            <a:noFill/>
          </a:ln>
        </p:spPr>
        <p:txBody>
          <a:bodyPr spcFirstLastPara="1" wrap="square" lIns="91425" tIns="91425" rIns="91425" bIns="91425" anchor="ctr" anchorCtr="0">
            <a:noAutofit/>
          </a:bodyPr>
          <a:lstStyle/>
          <a:p>
            <a:pPr marL="0" lvl="0" indent="0" rtl="0">
              <a:lnSpc>
                <a:spcPct val="136363"/>
              </a:lnSpc>
              <a:spcBef>
                <a:spcPts val="2000"/>
              </a:spcBef>
              <a:spcAft>
                <a:spcPts val="0"/>
              </a:spcAft>
              <a:buNone/>
            </a:pPr>
            <a:r>
              <a:rPr lang="en" sz="2400" b="1" u="sng">
                <a:solidFill>
                  <a:srgbClr val="222222"/>
                </a:solidFill>
              </a:rPr>
              <a:t>4. ‘System-on-a-chip’ or SoC:-</a:t>
            </a:r>
            <a:endParaRPr sz="2400" b="1" u="sng">
              <a:solidFill>
                <a:srgbClr val="222222"/>
              </a:solidFill>
            </a:endParaRPr>
          </a:p>
          <a:p>
            <a:pPr marL="0" lvl="0" indent="0" rtl="0">
              <a:lnSpc>
                <a:spcPct val="115000"/>
              </a:lnSpc>
              <a:spcBef>
                <a:spcPts val="1300"/>
              </a:spcBef>
              <a:spcAft>
                <a:spcPts val="0"/>
              </a:spcAft>
              <a:buNone/>
            </a:pPr>
            <a:endParaRPr sz="2400" b="1" u="sng">
              <a:solidFill>
                <a:srgbClr val="222222"/>
              </a:solidFill>
            </a:endParaRPr>
          </a:p>
        </p:txBody>
      </p:sp>
      <p:sp>
        <p:nvSpPr>
          <p:cNvPr id="96" name="Shape 96"/>
          <p:cNvSpPr txBox="1"/>
          <p:nvPr/>
        </p:nvSpPr>
        <p:spPr>
          <a:xfrm>
            <a:off x="63650" y="2638550"/>
            <a:ext cx="4508400" cy="24072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800" dirty="0">
                <a:solidFill>
                  <a:schemeClr val="bg2">
                    <a:lumMod val="20000"/>
                    <a:lumOff val="80000"/>
                  </a:schemeClr>
                </a:solidFill>
                <a:latin typeface="Calibri" pitchFamily="34" charset="0"/>
                <a:cs typeface="Calibri" pitchFamily="34" charset="0"/>
              </a:rPr>
              <a:t>The SoC is perhaps the most important component present in a smartphone, and some users might confuse it as being the processor of the device. However, it is far more than that; the SoC not only comprises up of the smartphone’s CPU, but GPU, LTE modem, display processor, video processor.</a:t>
            </a:r>
            <a:endParaRPr sz="1800">
              <a:solidFill>
                <a:schemeClr val="bg2">
                  <a:lumMod val="20000"/>
                  <a:lumOff val="80000"/>
                </a:schemeClr>
              </a:solidFill>
              <a:latin typeface="Calibri" pitchFamily="34" charset="0"/>
              <a:cs typeface="Calibri" pitchFamily="34" charset="0"/>
            </a:endParaRPr>
          </a:p>
        </p:txBody>
      </p:sp>
      <p:sp>
        <p:nvSpPr>
          <p:cNvPr id="97" name="Shape 97"/>
          <p:cNvSpPr txBox="1"/>
          <p:nvPr/>
        </p:nvSpPr>
        <p:spPr>
          <a:xfrm>
            <a:off x="4572050" y="46325"/>
            <a:ext cx="4508400" cy="3048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dirty="0">
                <a:solidFill>
                  <a:schemeClr val="bg2">
                    <a:lumMod val="20000"/>
                    <a:lumOff val="80000"/>
                  </a:schemeClr>
                </a:solidFill>
                <a:latin typeface="Calibri" pitchFamily="34" charset="0"/>
                <a:cs typeface="Calibri" pitchFamily="34" charset="0"/>
              </a:rPr>
              <a:t>While you might see phones touting different SoCs from Qualcomm, MediaTek, Samsung, Huawei’s own Kirin and Apple’s own developed chipsets, they are using the same system architecture from ARM. ARM functions by not only producing their own processors and GPUs but by also licensing their design and system architecture to other companies, so they are able to use their technology to make powerful and efficient SoCs.</a:t>
            </a:r>
            <a:endParaRPr sz="1800">
              <a:solidFill>
                <a:schemeClr val="bg2">
                  <a:lumMod val="20000"/>
                  <a:lumOff val="80000"/>
                </a:schemeClr>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p:nvPr/>
        </p:nvSpPr>
        <p:spPr>
          <a:xfrm>
            <a:off x="0" y="0"/>
            <a:ext cx="3870900" cy="636300"/>
          </a:xfrm>
          <a:prstGeom prst="rect">
            <a:avLst/>
          </a:prstGeom>
          <a:noFill/>
          <a:ln>
            <a:noFill/>
          </a:ln>
        </p:spPr>
        <p:txBody>
          <a:bodyPr spcFirstLastPara="1" wrap="square" lIns="91425" tIns="91425" rIns="91425" bIns="91425" anchor="ctr" anchorCtr="0">
            <a:noAutofit/>
          </a:bodyPr>
          <a:lstStyle/>
          <a:p>
            <a:pPr marL="0" lvl="0" indent="0" rtl="0">
              <a:lnSpc>
                <a:spcPct val="136363"/>
              </a:lnSpc>
              <a:spcBef>
                <a:spcPts val="2000"/>
              </a:spcBef>
              <a:spcAft>
                <a:spcPts val="1300"/>
              </a:spcAft>
              <a:buNone/>
            </a:pPr>
            <a:r>
              <a:rPr lang="en" sz="2400" b="1" u="sng">
                <a:solidFill>
                  <a:srgbClr val="222222"/>
                </a:solidFill>
              </a:rPr>
              <a:t>5. Memory and storage:-</a:t>
            </a:r>
            <a:endParaRPr sz="2400" b="1" u="sng">
              <a:solidFill>
                <a:srgbClr val="222222"/>
              </a:solidFill>
            </a:endParaRPr>
          </a:p>
        </p:txBody>
      </p:sp>
      <p:sp>
        <p:nvSpPr>
          <p:cNvPr id="103" name="Shape 103"/>
          <p:cNvSpPr txBox="1"/>
          <p:nvPr/>
        </p:nvSpPr>
        <p:spPr>
          <a:xfrm>
            <a:off x="219950" y="1037175"/>
            <a:ext cx="4352100" cy="3624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100" dirty="0">
                <a:solidFill>
                  <a:schemeClr val="accent4">
                    <a:lumMod val="50000"/>
                  </a:schemeClr>
                </a:solidFill>
                <a:latin typeface="Calibri" pitchFamily="34" charset="0"/>
                <a:cs typeface="Calibri" pitchFamily="34" charset="0"/>
              </a:rPr>
              <a:t>No smartphone can function without the use of RAM and memory (system storage). First, let’s talk about the RAM; most mobile devices are shipped with LPDDR3 or LPDDR4, while some high-end smartphones are shipped with LPDDR4X RAM. ‘LP’ stands for ‘Low-Power,’ and it reduces the total voltage of these chips, making them highly efficient and giving mobile phones the extended battery life.</a:t>
            </a:r>
            <a:endParaRPr sz="2100">
              <a:solidFill>
                <a:schemeClr val="accent4">
                  <a:lumMod val="50000"/>
                </a:schemeClr>
              </a:solidFill>
              <a:latin typeface="Calibri" pitchFamily="34" charset="0"/>
              <a:cs typeface="Calibri" pitchFamily="34" charset="0"/>
            </a:endParaRPr>
          </a:p>
        </p:txBody>
      </p:sp>
      <p:pic>
        <p:nvPicPr>
          <p:cNvPr id="104" name="Shape 104"/>
          <p:cNvPicPr preferRelativeResize="0"/>
          <p:nvPr/>
        </p:nvPicPr>
        <p:blipFill>
          <a:blip r:embed="rId3">
            <a:alphaModFix/>
          </a:blip>
          <a:stretch>
            <a:fillRect/>
          </a:stretch>
        </p:blipFill>
        <p:spPr>
          <a:xfrm>
            <a:off x="4724479" y="636302"/>
            <a:ext cx="4267149" cy="362459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s://lh5.googleusercontent.com/DDam359scwnPBSRDmcGh_Wkq4erNG0YXiT99EKbWokhldCBQ4DZSjjWRtpy53zkpzFCBwaUG0DsEhDDiwVNvm4HAbax-zfPe9eDAsu6owvTZn6XorLane8DEhI0tcN6HTHf5IcG97Y0"/>
          <p:cNvPicPr>
            <a:picLocks noChangeAspect="1" noChangeArrowheads="1"/>
          </p:cNvPicPr>
          <p:nvPr/>
        </p:nvPicPr>
        <p:blipFill>
          <a:blip r:embed="rId2"/>
          <a:srcRect/>
          <a:stretch>
            <a:fillRect/>
          </a:stretch>
        </p:blipFill>
        <p:spPr bwMode="auto">
          <a:xfrm>
            <a:off x="0" y="0"/>
            <a:ext cx="9144000" cy="5143500"/>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71</TotalTime>
  <Words>1377</Words>
  <PresentationFormat>On-screen Show (16:9)</PresentationFormat>
  <Paragraphs>67</Paragraphs>
  <Slides>21</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21</vt:i4>
      </vt:variant>
    </vt:vector>
  </HeadingPairs>
  <TitlesOfParts>
    <vt:vector size="34" baseType="lpstr">
      <vt:lpstr>Arial</vt:lpstr>
      <vt:lpstr>Lucida Sans</vt:lpstr>
      <vt:lpstr>Arial Black</vt:lpstr>
      <vt:lpstr>Calibri</vt:lpstr>
      <vt:lpstr>Wingdings 2</vt:lpstr>
      <vt:lpstr>Comic Sans MS</vt:lpstr>
      <vt:lpstr>Pacifico</vt:lpstr>
      <vt:lpstr>Lobster</vt:lpstr>
      <vt:lpstr>Comfortaa</vt:lpstr>
      <vt:lpstr>Wingdings</vt:lpstr>
      <vt:lpstr>Wingdings 3</vt:lpstr>
      <vt:lpstr>Book Antiqua</vt:lpstr>
      <vt:lpstr>Apex</vt:lpstr>
      <vt:lpstr>INTRODUCTION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Parth Agarwal</dc:creator>
  <cp:lastModifiedBy>Parth Agarwal</cp:lastModifiedBy>
  <cp:revision>12</cp:revision>
  <dcterms:modified xsi:type="dcterms:W3CDTF">2018-06-14T07:39:56Z</dcterms:modified>
</cp:coreProperties>
</file>